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1" r:id="rId1"/>
  </p:sldMasterIdLst>
  <p:notesMasterIdLst>
    <p:notesMasterId r:id="rId10"/>
  </p:notesMasterIdLst>
  <p:sldIdLst>
    <p:sldId id="270" r:id="rId2"/>
    <p:sldId id="271" r:id="rId3"/>
    <p:sldId id="277" r:id="rId4"/>
    <p:sldId id="274" r:id="rId5"/>
    <p:sldId id="272" r:id="rId6"/>
    <p:sldId id="273" r:id="rId7"/>
    <p:sldId id="276" r:id="rId8"/>
    <p:sldId id="275" r:id="rId9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C800"/>
    <a:srgbClr val="A9FF4B"/>
    <a:srgbClr val="60C000"/>
    <a:srgbClr val="7ECC00"/>
    <a:srgbClr val="FFCC66"/>
    <a:srgbClr val="C5763B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728" autoAdjust="0"/>
  </p:normalViewPr>
  <p:slideViewPr>
    <p:cSldViewPr>
      <p:cViewPr varScale="1">
        <p:scale>
          <a:sx n="66" d="100"/>
          <a:sy n="66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94BA9BC1-2063-4803-9C70-ED1CB060E1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2BBC17CE-0CC8-4688-9372-84D79909C4C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822EEEA-898A-47D6-B78B-02F1C21556EC}" type="datetimeFigureOut">
              <a:rPr lang="en-US"/>
              <a:pPr>
                <a:defRPr/>
              </a:pPr>
              <a:t>12/12/2022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="" xmlns:a16="http://schemas.microsoft.com/office/drawing/2014/main" id="{0626E7ED-CC97-43DD-8892-E4B0AAFC35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="" xmlns:a16="http://schemas.microsoft.com/office/drawing/2014/main" id="{F08C253E-922B-4237-85B0-6B029A4732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42CC947-CA3B-4B3A-9BBC-C7E61664F11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1485C2B-EFEE-4ABE-80E2-3631B637A7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BE91B92-F905-47C6-9511-2E92734F6AD6}" type="slidenum">
              <a:rPr lang="en-US" altLang="fa-IR"/>
              <a:pPr>
                <a:defRPr/>
              </a:pPr>
              <a:t>‹#›</a:t>
            </a:fld>
            <a:endParaRPr lang="en-US" altLang="fa-IR" dirty="0"/>
          </a:p>
        </p:txBody>
      </p:sp>
    </p:spTree>
    <p:extLst>
      <p:ext uri="{BB962C8B-B14F-4D97-AF65-F5344CB8AC3E}">
        <p14:creationId xmlns:p14="http://schemas.microsoft.com/office/powerpoint/2010/main" val="18097776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="" xmlns:a16="http://schemas.microsoft.com/office/drawing/2014/main" id="{B8A7A2A3-0B9C-4E8B-A4CD-05FDC2A41E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="" xmlns:a16="http://schemas.microsoft.com/office/drawing/2014/main" id="{C3B95D0C-A9C2-41D9-812E-A8FBE66793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20484" name="Slide Number Placeholder 3">
            <a:extLst>
              <a:ext uri="{FF2B5EF4-FFF2-40B4-BE49-F238E27FC236}">
                <a16:creationId xmlns="" xmlns:a16="http://schemas.microsoft.com/office/drawing/2014/main" id="{EA986076-6F39-4280-AE2D-E3CED2C885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C7311888-4B4E-4C34-B2B3-EE473FE97401}" type="slidenum">
              <a:rPr lang="en-US" altLang="fa-IR">
                <a:latin typeface="Calibri" panose="020F0502020204030204" pitchFamily="34" charset="0"/>
              </a:rPr>
              <a:pPr/>
              <a:t>1</a:t>
            </a:fld>
            <a:endParaRPr lang="en-US" altLang="fa-IR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="" xmlns:a16="http://schemas.microsoft.com/office/drawing/2014/main" id="{066D6FE2-2D29-4356-B268-4623CB332B77}"/>
              </a:ext>
            </a:extLst>
          </p:cNvPr>
          <p:cNvSpPr>
            <a:spLocks/>
          </p:cNvSpPr>
          <p:nvPr/>
        </p:nvSpPr>
        <p:spPr bwMode="auto">
          <a:xfrm>
            <a:off x="-31750" y="4321175"/>
            <a:ext cx="1395413" cy="781050"/>
          </a:xfrm>
          <a:custGeom>
            <a:avLst/>
            <a:gdLst>
              <a:gd name="T0" fmla="*/ 174594415 w 8042"/>
              <a:gd name="T1" fmla="*/ 61003910 h 10000"/>
              <a:gd name="T2" fmla="*/ 179471940 w 8042"/>
              <a:gd name="T3" fmla="*/ 60271832 h 10000"/>
              <a:gd name="T4" fmla="*/ 180284861 w 8042"/>
              <a:gd name="T5" fmla="*/ 59905832 h 10000"/>
              <a:gd name="T6" fmla="*/ 242126018 w 8042"/>
              <a:gd name="T7" fmla="*/ 32088033 h 10000"/>
              <a:gd name="T8" fmla="*/ 242126018 w 8042"/>
              <a:gd name="T9" fmla="*/ 28799969 h 10000"/>
              <a:gd name="T10" fmla="*/ 180284861 w 8042"/>
              <a:gd name="T11" fmla="*/ 1348170 h 10000"/>
              <a:gd name="T12" fmla="*/ 179471940 w 8042"/>
              <a:gd name="T13" fmla="*/ 976078 h 10000"/>
              <a:gd name="T14" fmla="*/ 174594415 w 8042"/>
              <a:gd name="T15" fmla="*/ 250092 h 10000"/>
              <a:gd name="T16" fmla="*/ 541889 w 8042"/>
              <a:gd name="T17" fmla="*/ 0 h 10000"/>
              <a:gd name="T18" fmla="*/ 0 w 8042"/>
              <a:gd name="T19" fmla="*/ 60949002 h 10000"/>
              <a:gd name="T20" fmla="*/ 174594415 w 8042"/>
              <a:gd name="T21" fmla="*/ 61003910 h 1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DF037B79-63C5-4D94-9B7B-BE2EB4E5B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35075310-C4D4-496B-A628-03ECF7272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16370AE7-B3DD-4B99-B034-DE1538528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3863" y="4529138"/>
            <a:ext cx="5842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087C457-E1BF-465D-8DE8-027621AF9F09}" type="slidenum">
              <a:rPr lang="ar-SA" altLang="fa-IR"/>
              <a:pPr>
                <a:defRPr/>
              </a:pPr>
              <a:t>‹#›</a:t>
            </a:fld>
            <a:endParaRPr lang="en-US" altLang="fa-IR" dirty="0"/>
          </a:p>
        </p:txBody>
      </p:sp>
    </p:spTree>
    <p:extLst>
      <p:ext uri="{BB962C8B-B14F-4D97-AF65-F5344CB8AC3E}">
        <p14:creationId xmlns:p14="http://schemas.microsoft.com/office/powerpoint/2010/main" val="3580529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="" xmlns:a16="http://schemas.microsoft.com/office/drawing/2014/main" id="{0A8944BC-0695-4DF0-B6B1-E2F5AA7A9240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DAF2291B-D19F-4ED7-9CE0-2D475E9DD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151ADBF7-9B1B-4639-94C5-CF60171C7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54128677-F3F0-4A0C-B8CB-508B8A271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DBB695-7A2B-43A6-BDDE-293C1199D7E2}" type="slidenum">
              <a:rPr lang="ar-SA" altLang="fa-IR"/>
              <a:pPr>
                <a:defRPr/>
              </a:pPr>
              <a:t>‹#›</a:t>
            </a:fld>
            <a:endParaRPr lang="en-US" altLang="fa-IR" dirty="0"/>
          </a:p>
        </p:txBody>
      </p:sp>
    </p:spTree>
    <p:extLst>
      <p:ext uri="{BB962C8B-B14F-4D97-AF65-F5344CB8AC3E}">
        <p14:creationId xmlns:p14="http://schemas.microsoft.com/office/powerpoint/2010/main" val="2765923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="" xmlns:a16="http://schemas.microsoft.com/office/drawing/2014/main" id="{3346FF8D-BD51-4865-B37D-6F3CACBA0F17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C3FBAD2B-AE7C-4911-9B70-578745894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9619D8CF-75C1-4114-ADE4-063DEDDBE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2D88FC4D-0328-4A9F-9F19-5FC40EC2A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D0049CA-60A6-4B6A-98E7-426EA583765E}" type="slidenum">
              <a:rPr lang="ar-SA" altLang="fa-IR"/>
              <a:pPr>
                <a:defRPr/>
              </a:pPr>
              <a:t>‹#›</a:t>
            </a:fld>
            <a:endParaRPr lang="en-US" altLang="fa-IR" dirty="0"/>
          </a:p>
        </p:txBody>
      </p:sp>
    </p:spTree>
    <p:extLst>
      <p:ext uri="{BB962C8B-B14F-4D97-AF65-F5344CB8AC3E}">
        <p14:creationId xmlns:p14="http://schemas.microsoft.com/office/powerpoint/2010/main" val="2109284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="" xmlns:a16="http://schemas.microsoft.com/office/drawing/2014/main" id="{E144B2E9-C4FB-4AB3-9300-339094CA7B84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="" xmlns:a16="http://schemas.microsoft.com/office/drawing/2014/main" id="{19E4F492-A736-45A0-860C-5523F1511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="" xmlns:a16="http://schemas.microsoft.com/office/drawing/2014/main" id="{306E7BCF-123E-4B09-80B1-2BB0BE61F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="" xmlns:a16="http://schemas.microsoft.com/office/drawing/2014/main" id="{737C72D5-780E-4C9A-8FFC-77EEB8005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FB829B3-96EB-4953-B174-4DC7B4670AF0}" type="slidenum">
              <a:rPr lang="ar-SA" altLang="fa-IR"/>
              <a:pPr>
                <a:defRPr/>
              </a:pPr>
              <a:t>‹#›</a:t>
            </a:fld>
            <a:endParaRPr lang="en-US" altLang="fa-IR" dirty="0"/>
          </a:p>
        </p:txBody>
      </p:sp>
    </p:spTree>
    <p:extLst>
      <p:ext uri="{BB962C8B-B14F-4D97-AF65-F5344CB8AC3E}">
        <p14:creationId xmlns:p14="http://schemas.microsoft.com/office/powerpoint/2010/main" val="3234836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>
            <a:extLst>
              <a:ext uri="{FF2B5EF4-FFF2-40B4-BE49-F238E27FC236}">
                <a16:creationId xmlns="" xmlns:a16="http://schemas.microsoft.com/office/drawing/2014/main" id="{19CA571D-969B-48F6-BE58-D45188E5BF0A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="" xmlns:a16="http://schemas.microsoft.com/office/drawing/2014/main" id="{584FABD3-33C0-4A7B-9D87-6A5EF4297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Footer Placeholder 7">
            <a:extLst>
              <a:ext uri="{FF2B5EF4-FFF2-40B4-BE49-F238E27FC236}">
                <a16:creationId xmlns="" xmlns:a16="http://schemas.microsoft.com/office/drawing/2014/main" id="{42FA3E46-5137-4E15-B462-9F5F3C3AF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="" xmlns:a16="http://schemas.microsoft.com/office/drawing/2014/main" id="{A8D26233-7B15-400C-804F-199F2177D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4F420D-436C-4CDE-AF49-A2A734C87F37}" type="slidenum">
              <a:rPr lang="ar-SA" altLang="fa-IR"/>
              <a:pPr>
                <a:defRPr/>
              </a:pPr>
              <a:t>‹#›</a:t>
            </a:fld>
            <a:endParaRPr lang="en-US" altLang="fa-IR" dirty="0"/>
          </a:p>
        </p:txBody>
      </p:sp>
    </p:spTree>
    <p:extLst>
      <p:ext uri="{BB962C8B-B14F-4D97-AF65-F5344CB8AC3E}">
        <p14:creationId xmlns:p14="http://schemas.microsoft.com/office/powerpoint/2010/main" val="1568435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="" xmlns:a16="http://schemas.microsoft.com/office/drawing/2014/main" id="{2235609B-3A27-4624-BADB-79920B6C0A81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="" xmlns:a16="http://schemas.microsoft.com/office/drawing/2014/main" id="{814C6EBF-ACC7-4F90-8C33-1DD2C6F1F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="" xmlns:a16="http://schemas.microsoft.com/office/drawing/2014/main" id="{2678362C-1BBE-492C-9F27-461AB5C1A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="" xmlns:a16="http://schemas.microsoft.com/office/drawing/2014/main" id="{05B58423-8A78-4A60-87C1-706C6CDEE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86635E5-9CB9-413E-B11F-F0031F973590}" type="slidenum">
              <a:rPr lang="ar-SA" altLang="fa-IR"/>
              <a:pPr>
                <a:defRPr/>
              </a:pPr>
              <a:t>‹#›</a:t>
            </a:fld>
            <a:endParaRPr lang="en-US" altLang="fa-IR" dirty="0"/>
          </a:p>
        </p:txBody>
      </p:sp>
    </p:spTree>
    <p:extLst>
      <p:ext uri="{BB962C8B-B14F-4D97-AF65-F5344CB8AC3E}">
        <p14:creationId xmlns:p14="http://schemas.microsoft.com/office/powerpoint/2010/main" val="115753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="" xmlns:a16="http://schemas.microsoft.com/office/drawing/2014/main" id="{CD869F5F-A09F-41A5-8097-547CE5AA2534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1">
            <a:extLst>
              <a:ext uri="{FF2B5EF4-FFF2-40B4-BE49-F238E27FC236}">
                <a16:creationId xmlns="" xmlns:a16="http://schemas.microsoft.com/office/drawing/2014/main" id="{7C7BD21C-2DA1-4032-A464-73A77F603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2">
            <a:extLst>
              <a:ext uri="{FF2B5EF4-FFF2-40B4-BE49-F238E27FC236}">
                <a16:creationId xmlns="" xmlns:a16="http://schemas.microsoft.com/office/drawing/2014/main" id="{67498AA5-FE8E-4457-B31B-4D33BA3BD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="" xmlns:a16="http://schemas.microsoft.com/office/drawing/2014/main" id="{44044943-751C-40E0-B6E2-B4D9EFD52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40042D5-20FB-4FAB-8813-D68EBBFD291E}" type="slidenum">
              <a:rPr lang="ar-SA" altLang="fa-IR"/>
              <a:pPr>
                <a:defRPr/>
              </a:pPr>
              <a:t>‹#›</a:t>
            </a:fld>
            <a:endParaRPr lang="en-US" altLang="fa-IR" dirty="0"/>
          </a:p>
        </p:txBody>
      </p:sp>
    </p:spTree>
    <p:extLst>
      <p:ext uri="{BB962C8B-B14F-4D97-AF65-F5344CB8AC3E}">
        <p14:creationId xmlns:p14="http://schemas.microsoft.com/office/powerpoint/2010/main" val="2949369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="" xmlns:a16="http://schemas.microsoft.com/office/drawing/2014/main" id="{C2C62D00-30B4-4A79-8F00-40A1C7D4078B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="" xmlns:a16="http://schemas.microsoft.com/office/drawing/2014/main" id="{6F564D78-6BC7-4F15-9F06-6BED8AEEC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="" xmlns:a16="http://schemas.microsoft.com/office/drawing/2014/main" id="{F3C85A1C-A880-46C5-9CDD-D414CE143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="" xmlns:a16="http://schemas.microsoft.com/office/drawing/2014/main" id="{6DA4DBFB-EA18-4A70-9FF0-7F1007F60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E341ECF-471B-4EC4-89D8-5FA23D67A428}" type="slidenum">
              <a:rPr lang="ar-SA" altLang="fa-IR"/>
              <a:pPr>
                <a:defRPr/>
              </a:pPr>
              <a:t>‹#›</a:t>
            </a:fld>
            <a:endParaRPr lang="en-US" altLang="fa-IR" dirty="0"/>
          </a:p>
        </p:txBody>
      </p:sp>
    </p:spTree>
    <p:extLst>
      <p:ext uri="{BB962C8B-B14F-4D97-AF65-F5344CB8AC3E}">
        <p14:creationId xmlns:p14="http://schemas.microsoft.com/office/powerpoint/2010/main" val="3768470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="" xmlns:a16="http://schemas.microsoft.com/office/drawing/2014/main" id="{10E4BBD0-F4C0-4D79-BAA4-CDE0088E0971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="" xmlns:a16="http://schemas.microsoft.com/office/drawing/2014/main" id="{B1CCB25D-5E6A-4D47-A6BB-2E7018220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="" xmlns:a16="http://schemas.microsoft.com/office/drawing/2014/main" id="{866B0B94-32CF-4A40-B594-9DD8A56DC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="" xmlns:a16="http://schemas.microsoft.com/office/drawing/2014/main" id="{2C908FC2-2E12-4059-8761-8DB8AEFDB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A31FF04-39B0-4B22-98A7-E74D5426886B}" type="slidenum">
              <a:rPr lang="ar-SA" altLang="fa-IR"/>
              <a:pPr>
                <a:defRPr/>
              </a:pPr>
              <a:t>‹#›</a:t>
            </a:fld>
            <a:endParaRPr lang="en-US" altLang="fa-IR" dirty="0"/>
          </a:p>
        </p:txBody>
      </p:sp>
    </p:spTree>
    <p:extLst>
      <p:ext uri="{BB962C8B-B14F-4D97-AF65-F5344CB8AC3E}">
        <p14:creationId xmlns:p14="http://schemas.microsoft.com/office/powerpoint/2010/main" val="1117459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="" xmlns:a16="http://schemas.microsoft.com/office/drawing/2014/main" id="{8EFA66A5-35EB-4EDB-8408-4DCAE8427634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92F3C222-8B90-419E-9B46-818A1AEE9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F42F4061-922A-433D-A52F-43A2F92E7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D7B93050-0067-4E82-BA64-9EC7FDFA9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2AA137-98B2-4EAF-98C5-92FA5A217E14}" type="slidenum">
              <a:rPr lang="ar-SA" altLang="fa-IR"/>
              <a:pPr>
                <a:defRPr/>
              </a:pPr>
              <a:t>‹#›</a:t>
            </a:fld>
            <a:endParaRPr lang="en-US" altLang="fa-IR" dirty="0"/>
          </a:p>
        </p:txBody>
      </p:sp>
    </p:spTree>
    <p:extLst>
      <p:ext uri="{BB962C8B-B14F-4D97-AF65-F5344CB8AC3E}">
        <p14:creationId xmlns:p14="http://schemas.microsoft.com/office/powerpoint/2010/main" val="4172984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="" xmlns:a16="http://schemas.microsoft.com/office/drawing/2014/main" id="{65A3EBA8-A0C4-4312-A528-76E054BF6390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2939974-C0E1-4978-84AE-33E1980A5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 dirty="0">
                <a:solidFill>
                  <a:schemeClr val="accent1"/>
                </a:solidFill>
                <a:latin typeface="Arial" charset="0"/>
              </a:rPr>
              <a:t>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82FD30F-1158-41FB-8AA0-AD7601215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 dirty="0">
                <a:solidFill>
                  <a:schemeClr val="accent1"/>
                </a:solidFill>
                <a:latin typeface="Arial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="" xmlns:a16="http://schemas.microsoft.com/office/drawing/2014/main" id="{4B51BE04-357A-484B-8279-67B01450A4F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="" xmlns:a16="http://schemas.microsoft.com/office/drawing/2014/main" id="{63C3248E-9F2A-42D8-A938-8C5110198CA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="" xmlns:a16="http://schemas.microsoft.com/office/drawing/2014/main" id="{ABF388B8-AE4D-4C44-BB1A-B98331D306B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487EF2-4AFE-44A3-A05D-1CB73F4DFB33}" type="slidenum">
              <a:rPr lang="ar-SA" altLang="fa-IR"/>
              <a:pPr>
                <a:defRPr/>
              </a:pPr>
              <a:t>‹#›</a:t>
            </a:fld>
            <a:endParaRPr lang="en-US" altLang="fa-IR" dirty="0"/>
          </a:p>
        </p:txBody>
      </p:sp>
    </p:spTree>
    <p:extLst>
      <p:ext uri="{BB962C8B-B14F-4D97-AF65-F5344CB8AC3E}">
        <p14:creationId xmlns:p14="http://schemas.microsoft.com/office/powerpoint/2010/main" val="4165183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="" xmlns:a16="http://schemas.microsoft.com/office/drawing/2014/main" id="{26467BA9-D711-4D3F-9162-28354076D191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="" xmlns:a16="http://schemas.microsoft.com/office/drawing/2014/main" id="{A56503A0-C7A6-432A-9670-82F2BD786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="" xmlns:a16="http://schemas.microsoft.com/office/drawing/2014/main" id="{8C6C7C4C-DCE2-4DF5-ACA0-E9BB45052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="" xmlns:a16="http://schemas.microsoft.com/office/drawing/2014/main" id="{9FB3F54E-2339-4693-8C88-D764D79FE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A563F5-AA50-4C51-9E49-ECA45870D1A7}" type="slidenum">
              <a:rPr lang="ar-SA" altLang="fa-IR"/>
              <a:pPr>
                <a:defRPr/>
              </a:pPr>
              <a:t>‹#›</a:t>
            </a:fld>
            <a:endParaRPr lang="en-US" altLang="fa-IR" dirty="0"/>
          </a:p>
        </p:txBody>
      </p:sp>
    </p:spTree>
    <p:extLst>
      <p:ext uri="{BB962C8B-B14F-4D97-AF65-F5344CB8AC3E}">
        <p14:creationId xmlns:p14="http://schemas.microsoft.com/office/powerpoint/2010/main" val="1949037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="" xmlns:a16="http://schemas.microsoft.com/office/drawing/2014/main" id="{25358E85-4099-443F-BDF1-8B3ABC38553E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C5C7F91-7FE7-43DC-87D8-C49D91DA6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 dirty="0">
                <a:solidFill>
                  <a:schemeClr val="accent1"/>
                </a:solidFill>
                <a:latin typeface="Arial" charset="0"/>
              </a:rPr>
              <a:t>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844F0E4-4380-4D9B-887A-7811090BB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 dirty="0">
                <a:solidFill>
                  <a:schemeClr val="accent1"/>
                </a:solidFill>
                <a:latin typeface="Arial" charset="0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="" xmlns:a16="http://schemas.microsoft.com/office/drawing/2014/main" id="{E6FFCEC8-AC85-4FDD-ACDD-A971E41A0F6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Footer Placeholder 5">
            <a:extLst>
              <a:ext uri="{FF2B5EF4-FFF2-40B4-BE49-F238E27FC236}">
                <a16:creationId xmlns="" xmlns:a16="http://schemas.microsoft.com/office/drawing/2014/main" id="{D2FE8615-7BA6-4A33-AD56-973A9B6AD3D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="" xmlns:a16="http://schemas.microsoft.com/office/drawing/2014/main" id="{8025094C-0B6D-440E-9C2F-ACBC073943D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75E4019-B5B0-46B0-B3C4-5AD82C0996DC}" type="slidenum">
              <a:rPr lang="ar-SA" altLang="fa-IR"/>
              <a:pPr>
                <a:defRPr/>
              </a:pPr>
              <a:t>‹#›</a:t>
            </a:fld>
            <a:endParaRPr lang="en-US" altLang="fa-IR" dirty="0"/>
          </a:p>
        </p:txBody>
      </p:sp>
    </p:spTree>
    <p:extLst>
      <p:ext uri="{BB962C8B-B14F-4D97-AF65-F5344CB8AC3E}">
        <p14:creationId xmlns:p14="http://schemas.microsoft.com/office/powerpoint/2010/main" val="28372232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="" xmlns:a16="http://schemas.microsoft.com/office/drawing/2014/main" id="{1669DC36-486D-41F3-9588-E29E1F725728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="" xmlns:a16="http://schemas.microsoft.com/office/drawing/2014/main" id="{5EF31D7D-5542-485A-9141-209B18F2972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="" xmlns:a16="http://schemas.microsoft.com/office/drawing/2014/main" id="{D27DA310-5765-4A29-933A-0AFBF498C0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="" xmlns:a16="http://schemas.microsoft.com/office/drawing/2014/main" id="{D7C95CB8-1DCE-4EF7-9B19-590A47676D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CA4A86-7FF3-4D92-98B5-86345FF646D3}" type="slidenum">
              <a:rPr lang="ar-SA" altLang="fa-IR"/>
              <a:pPr>
                <a:defRPr/>
              </a:pPr>
              <a:t>‹#›</a:t>
            </a:fld>
            <a:endParaRPr lang="en-US" altLang="fa-IR" dirty="0"/>
          </a:p>
        </p:txBody>
      </p:sp>
    </p:spTree>
    <p:extLst>
      <p:ext uri="{BB962C8B-B14F-4D97-AF65-F5344CB8AC3E}">
        <p14:creationId xmlns:p14="http://schemas.microsoft.com/office/powerpoint/2010/main" val="1469536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="" xmlns:a16="http://schemas.microsoft.com/office/drawing/2014/main" id="{461C9A47-7E66-420D-A265-697F1C486A7D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E48CC371-7549-4727-9E05-89F3BCF47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1B369A3D-E39B-41A1-B388-9545D5FEC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C879FF65-52E5-44D5-BDEF-25A27F2B4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5A81F49-1886-4FCD-93DB-18595BEEFF76}" type="slidenum">
              <a:rPr lang="ar-SA" altLang="fa-IR"/>
              <a:pPr>
                <a:defRPr/>
              </a:pPr>
              <a:t>‹#›</a:t>
            </a:fld>
            <a:endParaRPr lang="en-US" altLang="fa-IR" dirty="0"/>
          </a:p>
        </p:txBody>
      </p:sp>
    </p:spTree>
    <p:extLst>
      <p:ext uri="{BB962C8B-B14F-4D97-AF65-F5344CB8AC3E}">
        <p14:creationId xmlns:p14="http://schemas.microsoft.com/office/powerpoint/2010/main" val="41991787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="" xmlns:a16="http://schemas.microsoft.com/office/drawing/2014/main" id="{BC4DD5F8-69D8-4823-8A13-419FE8589F8A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75829C92-C2DF-4714-A831-9991CA067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3FBAFEAB-EC2C-4C5A-BA06-A65CF2A41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441BB1D7-81AA-41E7-8179-C4E60D854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FB0AEAB-FD4F-4776-AB9D-D3F805B8B05F}" type="slidenum">
              <a:rPr lang="ar-SA" altLang="fa-IR"/>
              <a:pPr>
                <a:defRPr/>
              </a:pPr>
              <a:t>‹#›</a:t>
            </a:fld>
            <a:endParaRPr lang="en-US" altLang="fa-IR" dirty="0"/>
          </a:p>
        </p:txBody>
      </p:sp>
    </p:spTree>
    <p:extLst>
      <p:ext uri="{BB962C8B-B14F-4D97-AF65-F5344CB8AC3E}">
        <p14:creationId xmlns:p14="http://schemas.microsoft.com/office/powerpoint/2010/main" val="38114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803F5185-04C0-4AA1-B717-DA01B549DAC7}"/>
              </a:ext>
            </a:extLst>
          </p:cNvPr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37" name="Freeform 11">
              <a:extLst>
                <a:ext uri="{FF2B5EF4-FFF2-40B4-BE49-F238E27FC236}">
                  <a16:creationId xmlns="" xmlns:a16="http://schemas.microsoft.com/office/drawing/2014/main" id="{9DD6BBED-F18B-41F5-B330-A8FF8FA3E508}"/>
                </a:ext>
              </a:extLst>
            </p:cNvPr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12">
              <a:extLst>
                <a:ext uri="{FF2B5EF4-FFF2-40B4-BE49-F238E27FC236}">
                  <a16:creationId xmlns="" xmlns:a16="http://schemas.microsoft.com/office/drawing/2014/main" id="{61192543-25B2-47E3-86BC-9C5D94B2FFB6}"/>
                </a:ext>
              </a:extLst>
            </p:cNvPr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13">
              <a:extLst>
                <a:ext uri="{FF2B5EF4-FFF2-40B4-BE49-F238E27FC236}">
                  <a16:creationId xmlns="" xmlns:a16="http://schemas.microsoft.com/office/drawing/2014/main" id="{F80B8E50-2767-4A3B-B769-7AF75B84A526}"/>
                </a:ext>
              </a:extLst>
            </p:cNvPr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Freeform 14">
              <a:extLst>
                <a:ext uri="{FF2B5EF4-FFF2-40B4-BE49-F238E27FC236}">
                  <a16:creationId xmlns="" xmlns:a16="http://schemas.microsoft.com/office/drawing/2014/main" id="{662F6BA7-941F-4B90-80FA-4E7A814131C0}"/>
                </a:ext>
              </a:extLst>
            </p:cNvPr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1" name="Freeform 15">
              <a:extLst>
                <a:ext uri="{FF2B5EF4-FFF2-40B4-BE49-F238E27FC236}">
                  <a16:creationId xmlns="" xmlns:a16="http://schemas.microsoft.com/office/drawing/2014/main" id="{CC81B25D-F726-437F-8D47-405CC3C5FAB5}"/>
                </a:ext>
              </a:extLst>
            </p:cNvPr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Freeform 16">
              <a:extLst>
                <a:ext uri="{FF2B5EF4-FFF2-40B4-BE49-F238E27FC236}">
                  <a16:creationId xmlns="" xmlns:a16="http://schemas.microsoft.com/office/drawing/2014/main" id="{5F98AE52-6579-41E7-A3DC-97C71B93347B}"/>
                </a:ext>
              </a:extLst>
            </p:cNvPr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17">
              <a:extLst>
                <a:ext uri="{FF2B5EF4-FFF2-40B4-BE49-F238E27FC236}">
                  <a16:creationId xmlns="" xmlns:a16="http://schemas.microsoft.com/office/drawing/2014/main" id="{4A1D4E12-9F8A-48F1-9D60-F80C5811DE97}"/>
                </a:ext>
              </a:extLst>
            </p:cNvPr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18">
              <a:extLst>
                <a:ext uri="{FF2B5EF4-FFF2-40B4-BE49-F238E27FC236}">
                  <a16:creationId xmlns="" xmlns:a16="http://schemas.microsoft.com/office/drawing/2014/main" id="{8C3B1F14-0870-44B0-9B42-A03C2946E071}"/>
                </a:ext>
              </a:extLst>
            </p:cNvPr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19">
              <a:extLst>
                <a:ext uri="{FF2B5EF4-FFF2-40B4-BE49-F238E27FC236}">
                  <a16:creationId xmlns="" xmlns:a16="http://schemas.microsoft.com/office/drawing/2014/main" id="{567E3292-F6E7-4779-838C-6EC1D30A413E}"/>
                </a:ext>
              </a:extLst>
            </p:cNvPr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Freeform 20">
              <a:extLst>
                <a:ext uri="{FF2B5EF4-FFF2-40B4-BE49-F238E27FC236}">
                  <a16:creationId xmlns="" xmlns:a16="http://schemas.microsoft.com/office/drawing/2014/main" id="{2F8807E3-66B9-43F0-AAC7-7FD4AE8EA97F}"/>
                </a:ext>
              </a:extLst>
            </p:cNvPr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7" name="Freeform 21">
              <a:extLst>
                <a:ext uri="{FF2B5EF4-FFF2-40B4-BE49-F238E27FC236}">
                  <a16:creationId xmlns="" xmlns:a16="http://schemas.microsoft.com/office/drawing/2014/main" id="{DAD944F9-A193-4F75-AAB8-2CF70E7C2D5B}"/>
                </a:ext>
              </a:extLst>
            </p:cNvPr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8" name="Freeform 22">
              <a:extLst>
                <a:ext uri="{FF2B5EF4-FFF2-40B4-BE49-F238E27FC236}">
                  <a16:creationId xmlns="" xmlns:a16="http://schemas.microsoft.com/office/drawing/2014/main" id="{F5BB834D-E46E-4773-938A-5566E772D464}"/>
                </a:ext>
              </a:extLst>
            </p:cNvPr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49" name="Group 48">
            <a:extLst>
              <a:ext uri="{FF2B5EF4-FFF2-40B4-BE49-F238E27FC236}">
                <a16:creationId xmlns="" xmlns:a16="http://schemas.microsoft.com/office/drawing/2014/main" id="{9221715C-4C2E-4643-A402-7FB0EB12C380}"/>
              </a:ext>
            </a:extLst>
          </p:cNvPr>
          <p:cNvGrpSpPr/>
          <p:nvPr/>
        </p:nvGrpSpPr>
        <p:grpSpPr>
          <a:xfrm>
            <a:off x="20421" y="-318"/>
            <a:ext cx="1952272" cy="6853571"/>
            <a:chOff x="6627813" y="195220"/>
            <a:chExt cx="1952625" cy="5678531"/>
          </a:xfrm>
          <a:solidFill>
            <a:schemeClr val="accent1"/>
          </a:solidFill>
        </p:grpSpPr>
        <p:sp>
          <p:nvSpPr>
            <p:cNvPr id="50" name="Freeform 27">
              <a:extLst>
                <a:ext uri="{FF2B5EF4-FFF2-40B4-BE49-F238E27FC236}">
                  <a16:creationId xmlns="" xmlns:a16="http://schemas.microsoft.com/office/drawing/2014/main" id="{5C3122B4-49A0-4CB8-A718-F4C3AFC01DDD}"/>
                </a:ext>
              </a:extLst>
            </p:cNvPr>
            <p:cNvSpPr/>
            <p:nvPr/>
          </p:nvSpPr>
          <p:spPr bwMode="auto">
            <a:xfrm>
              <a:off x="6627813" y="19522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1" name="Freeform 28">
              <a:extLst>
                <a:ext uri="{FF2B5EF4-FFF2-40B4-BE49-F238E27FC236}">
                  <a16:creationId xmlns="" xmlns:a16="http://schemas.microsoft.com/office/drawing/2014/main" id="{86912A13-BF4F-4169-91B5-FF20DC156A1E}"/>
                </a:ext>
              </a:extLst>
            </p:cNvPr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2" name="Freeform 29">
              <a:extLst>
                <a:ext uri="{FF2B5EF4-FFF2-40B4-BE49-F238E27FC236}">
                  <a16:creationId xmlns="" xmlns:a16="http://schemas.microsoft.com/office/drawing/2014/main" id="{053F3FC6-9CCA-42F2-B14A-4CA95776F516}"/>
                </a:ext>
              </a:extLst>
            </p:cNvPr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3" name="Freeform 30">
              <a:extLst>
                <a:ext uri="{FF2B5EF4-FFF2-40B4-BE49-F238E27FC236}">
                  <a16:creationId xmlns="" xmlns:a16="http://schemas.microsoft.com/office/drawing/2014/main" id="{BB8D85FC-D9D3-4900-B00F-17AA6BD1FEED}"/>
                </a:ext>
              </a:extLst>
            </p:cNvPr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4" name="Freeform 31">
              <a:extLst>
                <a:ext uri="{FF2B5EF4-FFF2-40B4-BE49-F238E27FC236}">
                  <a16:creationId xmlns="" xmlns:a16="http://schemas.microsoft.com/office/drawing/2014/main" id="{D1DE4BBA-BD68-44E6-8256-4A548F420DE4}"/>
                </a:ext>
              </a:extLst>
            </p:cNvPr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5" name="Freeform 32">
              <a:extLst>
                <a:ext uri="{FF2B5EF4-FFF2-40B4-BE49-F238E27FC236}">
                  <a16:creationId xmlns="" xmlns:a16="http://schemas.microsoft.com/office/drawing/2014/main" id="{07FC5B1C-4036-49F9-9DA2-0C3E111CFF49}"/>
                </a:ext>
              </a:extLst>
            </p:cNvPr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6" name="Freeform 33">
              <a:extLst>
                <a:ext uri="{FF2B5EF4-FFF2-40B4-BE49-F238E27FC236}">
                  <a16:creationId xmlns="" xmlns:a16="http://schemas.microsoft.com/office/drawing/2014/main" id="{31E5C18B-8BF8-4884-B37C-DD78EDBA2F06}"/>
                </a:ext>
              </a:extLst>
            </p:cNvPr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7" name="Freeform 34">
              <a:extLst>
                <a:ext uri="{FF2B5EF4-FFF2-40B4-BE49-F238E27FC236}">
                  <a16:creationId xmlns="" xmlns:a16="http://schemas.microsoft.com/office/drawing/2014/main" id="{9036391C-F886-4A8E-BBAC-113EC07BEDB2}"/>
                </a:ext>
              </a:extLst>
            </p:cNvPr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8" name="Freeform 35">
              <a:extLst>
                <a:ext uri="{FF2B5EF4-FFF2-40B4-BE49-F238E27FC236}">
                  <a16:creationId xmlns="" xmlns:a16="http://schemas.microsoft.com/office/drawing/2014/main" id="{37B905BA-056E-45D9-A7EC-F2CD31C54065}"/>
                </a:ext>
              </a:extLst>
            </p:cNvPr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9" name="Freeform 36">
              <a:extLst>
                <a:ext uri="{FF2B5EF4-FFF2-40B4-BE49-F238E27FC236}">
                  <a16:creationId xmlns="" xmlns:a16="http://schemas.microsoft.com/office/drawing/2014/main" id="{EC842DFF-A186-45DD-899B-A79C73036C90}"/>
                </a:ext>
              </a:extLst>
            </p:cNvPr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0" name="Freeform 37">
              <a:extLst>
                <a:ext uri="{FF2B5EF4-FFF2-40B4-BE49-F238E27FC236}">
                  <a16:creationId xmlns="" xmlns:a16="http://schemas.microsoft.com/office/drawing/2014/main" id="{9DAB46BE-8622-4350-9347-5E1AC14E0528}"/>
                </a:ext>
              </a:extLst>
            </p:cNvPr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1" name="Freeform 38">
              <a:extLst>
                <a:ext uri="{FF2B5EF4-FFF2-40B4-BE49-F238E27FC236}">
                  <a16:creationId xmlns="" xmlns:a16="http://schemas.microsoft.com/office/drawing/2014/main" id="{CEB44DED-C51A-4B9B-9C40-672D2C80D31D}"/>
                </a:ext>
              </a:extLst>
            </p:cNvPr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62" name="Rectangle 61">
            <a:extLst>
              <a:ext uri="{FF2B5EF4-FFF2-40B4-BE49-F238E27FC236}">
                <a16:creationId xmlns="" xmlns:a16="http://schemas.microsoft.com/office/drawing/2014/main" id="{9F4ABD05-3395-4BF8-A912-9DFE8076E553}"/>
              </a:ext>
            </a:extLst>
          </p:cNvPr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>
            <a:extLst>
              <a:ext uri="{FF2B5EF4-FFF2-40B4-BE49-F238E27FC236}">
                <a16:creationId xmlns="" xmlns:a16="http://schemas.microsoft.com/office/drawing/2014/main" id="{AF58338F-E554-4BC2-94C5-06558AF9AF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9712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0" name="Text Placeholder 2">
            <a:extLst>
              <a:ext uri="{FF2B5EF4-FFF2-40B4-BE49-F238E27FC236}">
                <a16:creationId xmlns="" xmlns:a16="http://schemas.microsoft.com/office/drawing/2014/main" id="{7424A74D-AF55-43B5-AE8B-B0273D06A7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913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F1A5F70-3D10-42DD-8731-6BC8A2C467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72400" y="6135688"/>
            <a:ext cx="766763" cy="369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485A9DA-E0ED-45B8-BCF6-A95663A0F9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43100" y="6135688"/>
            <a:ext cx="5716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BB4EFF5-AF7D-4064-92BB-A49BAF1E17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11175" y="787400"/>
            <a:ext cx="58578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2000" smtClean="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C57A7B2C-9E2C-41E5-AD91-C185A1521825}" type="slidenum">
              <a:rPr lang="ar-SA" altLang="fa-IR"/>
              <a:pPr>
                <a:defRPr/>
              </a:pPr>
              <a:t>‹#›</a:t>
            </a:fld>
            <a:endParaRPr lang="en-US" altLang="fa-IR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06" r:id="rId9"/>
    <p:sldLayoutId id="2147484007" r:id="rId10"/>
    <p:sldLayoutId id="2147484008" r:id="rId11"/>
    <p:sldLayoutId id="2147484009" r:id="rId12"/>
    <p:sldLayoutId id="2147484010" r:id="rId13"/>
    <p:sldLayoutId id="2147484011" r:id="rId14"/>
    <p:sldLayoutId id="2147484012" r:id="rId15"/>
    <p:sldLayoutId id="2147484013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FFFFFF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entury Gothic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entury Gothic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entury Gothic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FFFFFF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="" xmlns:a16="http://schemas.microsoft.com/office/drawing/2014/main" id="{DDF99B48-7F0A-4435-B142-C6391A7836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8792" y="764704"/>
            <a:ext cx="6589712" cy="705048"/>
          </a:xfrm>
        </p:spPr>
        <p:txBody>
          <a:bodyPr/>
          <a:lstStyle/>
          <a:p>
            <a:pPr algn="r" rtl="1" eaLnBrk="1" hangingPunct="1"/>
            <a:r>
              <a:rPr lang="fa-IR" altLang="fa-IR" sz="3200" b="1" dirty="0">
                <a:solidFill>
                  <a:srgbClr val="0070C0"/>
                </a:solidFill>
                <a:cs typeface="B Titr" panose="00000700000000000000" pitchFamily="2" charset="-78"/>
              </a:rPr>
              <a:t>عنوان ایده/ </a:t>
            </a:r>
            <a:r>
              <a:rPr lang="fa-IR" altLang="fa-IR" sz="3200" b="1" dirty="0" smtClean="0">
                <a:solidFill>
                  <a:srgbClr val="0070C0"/>
                </a:solidFill>
                <a:cs typeface="B Titr" panose="00000700000000000000" pitchFamily="2" charset="-78"/>
              </a:rPr>
              <a:t>محصول</a:t>
            </a:r>
            <a:endParaRPr lang="fa-IR" altLang="fa-IR" sz="2800" b="1" dirty="0">
              <a:solidFill>
                <a:srgbClr val="002060"/>
              </a:solidFill>
              <a:cs typeface="B Mitra" panose="00000400000000000000" pitchFamily="2" charset="-78"/>
            </a:endParaRPr>
          </a:p>
        </p:txBody>
      </p:sp>
      <p:sp>
        <p:nvSpPr>
          <p:cNvPr id="19461" name="Content Placeholder 3">
            <a:extLst>
              <a:ext uri="{FF2B5EF4-FFF2-40B4-BE49-F238E27FC236}">
                <a16:creationId xmlns="" xmlns:a16="http://schemas.microsoft.com/office/drawing/2014/main" id="{831FDA19-56A1-4B96-86D3-3FB54A0711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43100" y="2133600"/>
            <a:ext cx="6591300" cy="3778250"/>
          </a:xfrm>
        </p:spPr>
        <p:txBody>
          <a:bodyPr/>
          <a:lstStyle/>
          <a:p>
            <a:pPr algn="r" rtl="1" eaLnBrk="1" hangingPunct="1"/>
            <a:r>
              <a:rPr lang="fa-IR" altLang="fa-IR" b="1" dirty="0" smtClean="0">
                <a:solidFill>
                  <a:srgbClr val="0070C0"/>
                </a:solidFill>
                <a:cs typeface="B Titr" panose="00000700000000000000" pitchFamily="2" charset="-78"/>
              </a:rPr>
              <a:t>شکل مرتبط در این قسمت اضافه شود</a:t>
            </a:r>
            <a:r>
              <a:rPr lang="en-US" altLang="fa-IR" sz="1600" b="1" dirty="0">
                <a:solidFill>
                  <a:srgbClr val="002060"/>
                </a:solidFill>
                <a:cs typeface="B Mitra" panose="00000400000000000000" pitchFamily="2" charset="-78"/>
              </a:rPr>
              <a:t/>
            </a:r>
            <a:br>
              <a:rPr lang="en-US" altLang="fa-IR" sz="1600" b="1" dirty="0">
                <a:solidFill>
                  <a:srgbClr val="002060"/>
                </a:solidFill>
                <a:cs typeface="B Mitra" panose="00000400000000000000" pitchFamily="2" charset="-78"/>
              </a:rPr>
            </a:br>
            <a:endParaRPr lang="en-US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A9FF4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1" y="0"/>
            <a:ext cx="9144000" cy="7217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779780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b="1" dirty="0" smtClean="0">
                <a:cs typeface="B Titr" panose="00000700000000000000" pitchFamily="2" charset="-78"/>
              </a:rPr>
              <a:t>1</a:t>
            </a:r>
            <a:endParaRPr lang="en-US" sz="2000" b="1" dirty="0">
              <a:cs typeface="B Titr" panose="000007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6114" y="6554934"/>
            <a:ext cx="817240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250" b="1" dirty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رویداد سرمایه گذاری ایده های نوآورانه تولید، فرآوری و بازاریابی برنج و محصولات دانش بنیان </a:t>
            </a:r>
            <a:r>
              <a:rPr lang="fa-IR" sz="1250" b="1" dirty="0" smtClean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مرتبط /  5 بهمن 1401 /  مرکز نوآوری دانشگاه گیلان</a:t>
            </a:r>
            <a:endParaRPr lang="en-US" sz="1250" b="1" dirty="0">
              <a:solidFill>
                <a:schemeClr val="accent2">
                  <a:lumMod val="50000"/>
                </a:schemeClr>
              </a:solidFill>
              <a:cs typeface="B Nazanin" panose="00000400000000000000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="" xmlns:a16="http://schemas.microsoft.com/office/drawing/2014/main" id="{700554B5-F501-4D1B-92E8-883CFF8722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65784" y="781323"/>
            <a:ext cx="6842720" cy="703461"/>
          </a:xfrm>
        </p:spPr>
        <p:txBody>
          <a:bodyPr/>
          <a:lstStyle/>
          <a:p>
            <a:pPr algn="r" rtl="1" eaLnBrk="1" hangingPunct="1"/>
            <a:r>
              <a:rPr lang="fa-IR" altLang="en-US" sz="3200" b="1" dirty="0">
                <a:solidFill>
                  <a:srgbClr val="0070C0"/>
                </a:solidFill>
                <a:cs typeface="B Titr" panose="00000700000000000000" pitchFamily="2" charset="-78"/>
              </a:rPr>
              <a:t>مشکل موجود، راه‏حل و معرفی </a:t>
            </a:r>
            <a:r>
              <a:rPr lang="fa-IR" altLang="en-US" sz="3200" b="1" dirty="0" smtClean="0">
                <a:solidFill>
                  <a:srgbClr val="0070C0"/>
                </a:solidFill>
                <a:cs typeface="B Titr" panose="00000700000000000000" pitchFamily="2" charset="-78"/>
              </a:rPr>
              <a:t>ایده</a:t>
            </a:r>
            <a:endParaRPr lang="en-US" altLang="en-US" sz="3200" b="1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sp>
        <p:nvSpPr>
          <p:cNvPr id="9219" name="Content Placeholder 2">
            <a:extLst>
              <a:ext uri="{FF2B5EF4-FFF2-40B4-BE49-F238E27FC236}">
                <a16:creationId xmlns="" xmlns:a16="http://schemas.microsoft.com/office/drawing/2014/main" id="{C1ACC3A5-C198-42CB-85FD-B50AAEBFE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013" y="1916113"/>
            <a:ext cx="7527925" cy="4249737"/>
          </a:xfrm>
        </p:spPr>
        <p:txBody>
          <a:bodyPr rtlCol="0">
            <a:normAutofit/>
          </a:bodyPr>
          <a:lstStyle/>
          <a:p>
            <a:pPr marL="0" algn="r" rtl="1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 3" charset="2"/>
              <a:buChar char=""/>
              <a:defRPr/>
            </a:pPr>
            <a:r>
              <a:rPr lang="fa-IR" dirty="0">
                <a:solidFill>
                  <a:schemeClr val="bg1"/>
                </a:solidFill>
                <a:latin typeface="Calisto MT" panose="02040603050505030304" pitchFamily="18" charset="0"/>
                <a:ea typeface="Calisto MT" panose="02040603050505030304" pitchFamily="18" charset="0"/>
                <a:cs typeface="B Nazanin" panose="00000400000000000000" pitchFamily="2" charset="-78"/>
              </a:rPr>
              <a:t>.......................................</a:t>
            </a:r>
            <a:endParaRPr lang="en-US" dirty="0">
              <a:solidFill>
                <a:schemeClr val="bg1"/>
              </a:solidFill>
              <a:latin typeface="Calisto MT" panose="02040603050505030304" pitchFamily="18" charset="0"/>
              <a:ea typeface="Calisto MT" panose="02040603050505030304" pitchFamily="18" charset="0"/>
              <a:cs typeface="B Nazanin" panose="00000400000000000000" pitchFamily="2" charset="-78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en-US" altLang="en-US" dirty="0">
              <a:solidFill>
                <a:srgbClr val="002060"/>
              </a:solidFill>
              <a:cs typeface="Tahoma" panose="020B060403050404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A9FF4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1" y="0"/>
            <a:ext cx="9144000" cy="7217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779780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b="1" dirty="0" smtClean="0">
                <a:cs typeface="B Titr" panose="00000700000000000000" pitchFamily="2" charset="-78"/>
              </a:rPr>
              <a:t>2</a:t>
            </a:r>
            <a:endParaRPr lang="en-US" sz="2000" b="1" dirty="0">
              <a:cs typeface="B Titr" panose="00000700000000000000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6114" y="6554934"/>
            <a:ext cx="817240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250" b="1" dirty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رویداد سرمایه گذاری ایده های نوآورانه تولید، فرآوری و بازاریابی برنج و محصولات دانش بنیان </a:t>
            </a:r>
            <a:r>
              <a:rPr lang="fa-IR" sz="1250" b="1" dirty="0" smtClean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مرتبط /  5 بهمن 1401 /  مرکز نوآوری دانشگاه گیلان</a:t>
            </a:r>
            <a:endParaRPr lang="en-US" sz="1250" b="1" dirty="0">
              <a:solidFill>
                <a:schemeClr val="accent2">
                  <a:lumMod val="50000"/>
                </a:schemeClr>
              </a:solidFill>
              <a:cs typeface="B Nazanin" panose="00000400000000000000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="" xmlns:a16="http://schemas.microsoft.com/office/drawing/2014/main" id="{7DF75016-69EB-42C6-AAF2-89DD8B99E3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5747" y="764704"/>
            <a:ext cx="7412757" cy="633041"/>
          </a:xfrm>
        </p:spPr>
        <p:txBody>
          <a:bodyPr/>
          <a:lstStyle/>
          <a:p>
            <a:pPr algn="r" rtl="1" eaLnBrk="1" hangingPunct="1"/>
            <a:r>
              <a:rPr lang="fa-IR" altLang="en-US" sz="3200" b="1" dirty="0" smtClean="0">
                <a:solidFill>
                  <a:srgbClr val="0070C0"/>
                </a:solidFill>
                <a:cs typeface="B Titr" panose="00000700000000000000" pitchFamily="2" charset="-78"/>
              </a:rPr>
              <a:t> بازار هدف و مشتریان بالقوه طرح</a:t>
            </a:r>
            <a:endParaRPr lang="en-US" altLang="en-US" sz="3200" dirty="0">
              <a:solidFill>
                <a:srgbClr val="0070C0"/>
              </a:solidFill>
              <a:cs typeface="B Titr" panose="00000700000000000000" pitchFamily="2" charset="-78"/>
            </a:endParaRPr>
          </a:p>
        </p:txBody>
      </p:sp>
      <p:sp>
        <p:nvSpPr>
          <p:cNvPr id="10243" name="Content Placeholder 2">
            <a:extLst>
              <a:ext uri="{FF2B5EF4-FFF2-40B4-BE49-F238E27FC236}">
                <a16:creationId xmlns="" xmlns:a16="http://schemas.microsoft.com/office/drawing/2014/main" id="{DE8B525B-88E7-4CE3-90B5-1BF154984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0" y="1772816"/>
            <a:ext cx="7491413" cy="4923259"/>
          </a:xfrm>
        </p:spPr>
        <p:txBody>
          <a:bodyPr rtlCol="0">
            <a:normAutofit/>
          </a:bodyPr>
          <a:lstStyle/>
          <a:p>
            <a:pPr algn="r" rtl="1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fa-IR" sz="1400" b="1" dirty="0" smtClean="0">
                <a:solidFill>
                  <a:srgbClr val="002060"/>
                </a:solidFill>
                <a:latin typeface="Calisto MT" panose="02040603050505030304" pitchFamily="18" charset="0"/>
                <a:ea typeface="Calisto MT" panose="02040603050505030304" pitchFamily="18" charset="0"/>
                <a:cs typeface="B Nazanin" panose="00000400000000000000" pitchFamily="2" charset="-78"/>
              </a:rPr>
              <a:t>..................................................</a:t>
            </a:r>
          </a:p>
          <a:p>
            <a:pPr algn="r" rtl="1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fa-IR" sz="1400" b="1" dirty="0">
                <a:solidFill>
                  <a:srgbClr val="002060"/>
                </a:solidFill>
                <a:latin typeface="Calisto MT" panose="02040603050505030304" pitchFamily="18" charset="0"/>
                <a:ea typeface="Calisto MT" panose="02040603050505030304" pitchFamily="18" charset="0"/>
                <a:cs typeface="B Nazanin" panose="00000400000000000000" pitchFamily="2" charset="-78"/>
              </a:rPr>
              <a:t>..................................................</a:t>
            </a:r>
            <a:endParaRPr lang="en-US" sz="1400" dirty="0">
              <a:solidFill>
                <a:srgbClr val="002060"/>
              </a:solidFill>
              <a:latin typeface="Calisto MT" panose="02040603050505030304" pitchFamily="18" charset="0"/>
              <a:ea typeface="Calisto MT" panose="02040603050505030304" pitchFamily="18" charset="0"/>
              <a:cs typeface="B Nazanin" panose="00000400000000000000" pitchFamily="2" charset="-78"/>
            </a:endParaRPr>
          </a:p>
          <a:p>
            <a:pPr algn="r" rtl="1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fa-IR" sz="1400" b="1" dirty="0">
                <a:solidFill>
                  <a:srgbClr val="002060"/>
                </a:solidFill>
                <a:latin typeface="Calisto MT" panose="02040603050505030304" pitchFamily="18" charset="0"/>
                <a:ea typeface="Calisto MT" panose="02040603050505030304" pitchFamily="18" charset="0"/>
                <a:cs typeface="B Nazanin" panose="00000400000000000000" pitchFamily="2" charset="-78"/>
              </a:rPr>
              <a:t>..................................................</a:t>
            </a:r>
            <a:endParaRPr lang="en-US" sz="1400" dirty="0">
              <a:solidFill>
                <a:srgbClr val="002060"/>
              </a:solidFill>
              <a:latin typeface="Calisto MT" panose="02040603050505030304" pitchFamily="18" charset="0"/>
              <a:ea typeface="Calisto MT" panose="02040603050505030304" pitchFamily="18" charset="0"/>
              <a:cs typeface="B Nazanin" panose="00000400000000000000" pitchFamily="2" charset="-78"/>
            </a:endParaRPr>
          </a:p>
          <a:p>
            <a:pPr algn="r" rtl="1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fa-IR" sz="1400" b="1" dirty="0">
                <a:solidFill>
                  <a:srgbClr val="002060"/>
                </a:solidFill>
                <a:latin typeface="Calisto MT" panose="02040603050505030304" pitchFamily="18" charset="0"/>
                <a:ea typeface="Calisto MT" panose="02040603050505030304" pitchFamily="18" charset="0"/>
                <a:cs typeface="B Nazanin" panose="00000400000000000000" pitchFamily="2" charset="-78"/>
              </a:rPr>
              <a:t>..................................................</a:t>
            </a:r>
            <a:endParaRPr lang="en-US" sz="1400" dirty="0">
              <a:solidFill>
                <a:srgbClr val="002060"/>
              </a:solidFill>
              <a:latin typeface="Calisto MT" panose="02040603050505030304" pitchFamily="18" charset="0"/>
              <a:ea typeface="Calisto MT" panose="02040603050505030304" pitchFamily="18" charset="0"/>
              <a:cs typeface="B Nazanin" panose="00000400000000000000" pitchFamily="2" charset="-78"/>
            </a:endParaRPr>
          </a:p>
          <a:p>
            <a:pPr algn="r" rtl="1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endParaRPr lang="en-US" sz="1400" dirty="0">
              <a:solidFill>
                <a:srgbClr val="002060"/>
              </a:solidFill>
              <a:latin typeface="Calisto MT" panose="02040603050505030304" pitchFamily="18" charset="0"/>
              <a:ea typeface="Calisto MT" panose="02040603050505030304" pitchFamily="18" charset="0"/>
              <a:cs typeface="B Nazanin" panose="00000400000000000000" pitchFamily="2" charset="-78"/>
            </a:endParaRPr>
          </a:p>
          <a:p>
            <a:pPr algn="r" rtl="1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en-US" altLang="en-US" sz="1400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A9FF4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1" y="0"/>
            <a:ext cx="9144000" cy="7217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779780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b="1" dirty="0" smtClean="0">
                <a:cs typeface="B Titr" panose="00000700000000000000" pitchFamily="2" charset="-78"/>
              </a:rPr>
              <a:t>3</a:t>
            </a:r>
            <a:endParaRPr lang="en-US" sz="2000" b="1" dirty="0">
              <a:cs typeface="B Titr" panose="00000700000000000000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6114" y="6554934"/>
            <a:ext cx="817240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250" b="1" dirty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رویداد سرمایه گذاری ایده های نوآورانه تولید، فرآوری و بازاریابی برنج و محصولات دانش بنیان </a:t>
            </a:r>
            <a:r>
              <a:rPr lang="fa-IR" sz="1250" b="1" dirty="0" smtClean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مرتبط /  5 بهمن 1401 /  مرکز نوآوری دانشگاه گیلان</a:t>
            </a:r>
            <a:endParaRPr lang="en-US" sz="1250" b="1" dirty="0">
              <a:solidFill>
                <a:schemeClr val="accent2">
                  <a:lumMod val="50000"/>
                </a:schemeClr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3609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="" xmlns:a16="http://schemas.microsoft.com/office/drawing/2014/main" id="{7DF75016-69EB-42C6-AAF2-89DD8B99E3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5747" y="779016"/>
            <a:ext cx="7412757" cy="705768"/>
          </a:xfrm>
        </p:spPr>
        <p:txBody>
          <a:bodyPr/>
          <a:lstStyle/>
          <a:p>
            <a:pPr algn="r" rtl="1" eaLnBrk="1" hangingPunct="1"/>
            <a:r>
              <a:rPr lang="fa-IR" altLang="en-US" sz="3200" b="1" dirty="0" smtClean="0">
                <a:solidFill>
                  <a:srgbClr val="0070C0"/>
                </a:solidFill>
                <a:cs typeface="B Titr" panose="00000700000000000000" pitchFamily="2" charset="-78"/>
              </a:rPr>
              <a:t> اندازه </a:t>
            </a:r>
            <a:r>
              <a:rPr lang="fa-IR" altLang="en-US" sz="3200" b="1" dirty="0">
                <a:solidFill>
                  <a:srgbClr val="0070C0"/>
                </a:solidFill>
                <a:cs typeface="B Titr" panose="00000700000000000000" pitchFamily="2" charset="-78"/>
              </a:rPr>
              <a:t>بازار </a:t>
            </a:r>
            <a:r>
              <a:rPr lang="fa-IR" altLang="en-US" sz="3200" b="1" dirty="0" smtClean="0">
                <a:solidFill>
                  <a:srgbClr val="0070C0"/>
                </a:solidFill>
                <a:cs typeface="B Titr" panose="00000700000000000000" pitchFamily="2" charset="-78"/>
              </a:rPr>
              <a:t>داخلی </a:t>
            </a:r>
            <a:r>
              <a:rPr lang="fa-IR" altLang="en-US" sz="3200" b="1" dirty="0">
                <a:solidFill>
                  <a:srgbClr val="0070C0"/>
                </a:solidFill>
                <a:cs typeface="B Titr" panose="00000700000000000000" pitchFamily="2" charset="-78"/>
              </a:rPr>
              <a:t>و بین‏</a:t>
            </a:r>
            <a:r>
              <a:rPr lang="fa-IR" altLang="en-US" sz="3200" b="1" dirty="0" smtClean="0">
                <a:solidFill>
                  <a:srgbClr val="0070C0"/>
                </a:solidFill>
                <a:cs typeface="B Titr" panose="00000700000000000000" pitchFamily="2" charset="-78"/>
              </a:rPr>
              <a:t>المللی (ريال/دلار)</a:t>
            </a:r>
            <a:endParaRPr lang="en-US" altLang="en-US" sz="3200" dirty="0">
              <a:solidFill>
                <a:srgbClr val="0070C0"/>
              </a:solidFill>
              <a:cs typeface="B Titr" panose="00000700000000000000" pitchFamily="2" charset="-78"/>
            </a:endParaRPr>
          </a:p>
        </p:txBody>
      </p:sp>
      <p:sp>
        <p:nvSpPr>
          <p:cNvPr id="10243" name="Content Placeholder 2">
            <a:extLst>
              <a:ext uri="{FF2B5EF4-FFF2-40B4-BE49-F238E27FC236}">
                <a16:creationId xmlns="" xmlns:a16="http://schemas.microsoft.com/office/drawing/2014/main" id="{DE8B525B-88E7-4CE3-90B5-1BF154984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0" y="1772816"/>
            <a:ext cx="7491413" cy="4923259"/>
          </a:xfrm>
        </p:spPr>
        <p:txBody>
          <a:bodyPr rtlCol="0">
            <a:normAutofit/>
          </a:bodyPr>
          <a:lstStyle/>
          <a:p>
            <a:pPr algn="r" rtl="1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fa-IR" sz="1400" b="1" dirty="0">
                <a:solidFill>
                  <a:srgbClr val="002060"/>
                </a:solidFill>
                <a:latin typeface="Calisto MT" panose="02040603050505030304" pitchFamily="18" charset="0"/>
                <a:ea typeface="Calisto MT" panose="02040603050505030304" pitchFamily="18" charset="0"/>
                <a:cs typeface="B Nazanin" panose="00000400000000000000" pitchFamily="2" charset="-78"/>
              </a:rPr>
              <a:t>..................................................</a:t>
            </a:r>
            <a:endParaRPr lang="en-US" sz="1400" dirty="0">
              <a:solidFill>
                <a:srgbClr val="002060"/>
              </a:solidFill>
              <a:latin typeface="Calisto MT" panose="02040603050505030304" pitchFamily="18" charset="0"/>
              <a:ea typeface="Calisto MT" panose="02040603050505030304" pitchFamily="18" charset="0"/>
              <a:cs typeface="B Nazanin" panose="00000400000000000000" pitchFamily="2" charset="-78"/>
            </a:endParaRPr>
          </a:p>
          <a:p>
            <a:pPr algn="r" rtl="1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en-US" altLang="en-US" sz="1400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A9FF4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1" y="0"/>
            <a:ext cx="9144000" cy="7217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779780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b="1" dirty="0" smtClean="0">
                <a:cs typeface="B Titr" panose="00000700000000000000" pitchFamily="2" charset="-78"/>
              </a:rPr>
              <a:t>4</a:t>
            </a:r>
            <a:endParaRPr lang="en-US" sz="2000" b="1" dirty="0">
              <a:cs typeface="B Titr" panose="00000700000000000000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6114" y="6554934"/>
            <a:ext cx="817240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250" b="1" dirty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رویداد سرمایه گذاری ایده های نوآورانه تولید، فرآوری و بازاریابی برنج و محصولات دانش بنیان </a:t>
            </a:r>
            <a:r>
              <a:rPr lang="fa-IR" sz="1250" b="1" dirty="0" smtClean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مرتبط /  5 بهمن 1401 /  مرکز نوآوری دانشگاه گیلان</a:t>
            </a:r>
            <a:endParaRPr lang="en-US" sz="1250" b="1" dirty="0">
              <a:solidFill>
                <a:schemeClr val="accent2">
                  <a:lumMod val="50000"/>
                </a:schemeClr>
              </a:solidFill>
              <a:cs typeface="B Nazanin" panose="00000400000000000000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="" xmlns:a16="http://schemas.microsoft.com/office/drawing/2014/main" id="{10FA818C-DE4B-4654-A8D7-C080EF084D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46784" y="764704"/>
            <a:ext cx="6589712" cy="788888"/>
          </a:xfrm>
        </p:spPr>
        <p:txBody>
          <a:bodyPr/>
          <a:lstStyle/>
          <a:p>
            <a:pPr algn="r" rtl="1" eaLnBrk="1" hangingPunct="1"/>
            <a:r>
              <a:rPr lang="fa-IR" altLang="en-US" sz="3200" b="1" dirty="0" smtClean="0">
                <a:solidFill>
                  <a:srgbClr val="0070C0"/>
                </a:solidFill>
                <a:cs typeface="B Titr" panose="00000700000000000000" pitchFamily="2" charset="-78"/>
              </a:rPr>
              <a:t>فرآیند اجرایی و مراحل‏ پیاده سازی طرح</a:t>
            </a:r>
            <a:r>
              <a:rPr lang="fa-IR" altLang="en-US" sz="2400" b="1" dirty="0">
                <a:solidFill>
                  <a:schemeClr val="tx1"/>
                </a:solidFill>
                <a:cs typeface="B Mitra" panose="00000400000000000000" pitchFamily="2" charset="-78"/>
              </a:rPr>
              <a:t/>
            </a:r>
            <a:br>
              <a:rPr lang="fa-IR" altLang="en-US" sz="2400" b="1" dirty="0">
                <a:solidFill>
                  <a:schemeClr val="tx1"/>
                </a:solidFill>
                <a:cs typeface="B Mitra" panose="00000400000000000000" pitchFamily="2" charset="-78"/>
              </a:rPr>
            </a:br>
            <a:endParaRPr lang="en-US" altLang="en-US" sz="2400" b="1" dirty="0">
              <a:solidFill>
                <a:schemeClr val="tx1"/>
              </a:solidFill>
              <a:cs typeface="B Mitra" panose="00000400000000000000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A9FF4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1" y="0"/>
            <a:ext cx="9144000" cy="7217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1520" y="779780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b="1" dirty="0" smtClean="0">
                <a:cs typeface="B Titr" panose="00000700000000000000" pitchFamily="2" charset="-78"/>
              </a:rPr>
              <a:t>5</a:t>
            </a:r>
            <a:endParaRPr lang="en-US" sz="2000" b="1" dirty="0">
              <a:cs typeface="B Titr" panose="000007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6114" y="6554934"/>
            <a:ext cx="817240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250" b="1" dirty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رویداد سرمایه گذاری ایده های نوآورانه تولید، فرآوری و بازاریابی برنج و محصولات دانش بنیان </a:t>
            </a:r>
            <a:r>
              <a:rPr lang="fa-IR" sz="1250" b="1" dirty="0" smtClean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مرتبط /  5 بهمن 1401 /  مرکز نوآوری دانشگاه گیلان</a:t>
            </a:r>
            <a:endParaRPr lang="en-US" sz="1250" b="1" dirty="0">
              <a:solidFill>
                <a:schemeClr val="accent2">
                  <a:lumMod val="50000"/>
                </a:schemeClr>
              </a:solidFill>
              <a:cs typeface="B Nazanin" panose="00000400000000000000" pitchFamily="2" charset="-78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DE8B525B-88E7-4CE3-90B5-1BF154984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000" y="1772817"/>
            <a:ext cx="7491413" cy="4608512"/>
          </a:xfrm>
        </p:spPr>
        <p:txBody>
          <a:bodyPr rtlCol="0">
            <a:normAutofit/>
          </a:bodyPr>
          <a:lstStyle/>
          <a:p>
            <a:pPr algn="r" rtl="1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fa-IR" sz="1400" b="1" dirty="0">
                <a:solidFill>
                  <a:srgbClr val="002060"/>
                </a:solidFill>
                <a:latin typeface="Calisto MT" panose="02040603050505030304" pitchFamily="18" charset="0"/>
                <a:ea typeface="Calisto MT" panose="02040603050505030304" pitchFamily="18" charset="0"/>
                <a:cs typeface="B Nazanin" panose="00000400000000000000" pitchFamily="2" charset="-78"/>
              </a:rPr>
              <a:t>..................................................</a:t>
            </a:r>
            <a:endParaRPr lang="en-US" sz="1400" dirty="0">
              <a:solidFill>
                <a:srgbClr val="002060"/>
              </a:solidFill>
              <a:latin typeface="Calisto MT" panose="02040603050505030304" pitchFamily="18" charset="0"/>
              <a:ea typeface="Calisto MT" panose="02040603050505030304" pitchFamily="18" charset="0"/>
              <a:cs typeface="B Nazanin" panose="00000400000000000000" pitchFamily="2" charset="-78"/>
            </a:endParaRPr>
          </a:p>
          <a:p>
            <a:pPr algn="r" rtl="1"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en-US" altLang="en-US" sz="1400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="" xmlns:a16="http://schemas.microsoft.com/office/drawing/2014/main" id="{B06060B4-4854-41EB-926D-B17A1FE422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032" y="707235"/>
            <a:ext cx="7302500" cy="792063"/>
          </a:xfrm>
        </p:spPr>
        <p:txBody>
          <a:bodyPr/>
          <a:lstStyle/>
          <a:p>
            <a:pPr algn="r" rtl="1" eaLnBrk="1" hangingPunct="1"/>
            <a:r>
              <a:rPr lang="fa-IR" altLang="en-US" sz="3200" b="1" dirty="0">
                <a:solidFill>
                  <a:srgbClr val="0070C0"/>
                </a:solidFill>
                <a:cs typeface="B Titr" panose="00000700000000000000" pitchFamily="2" charset="-78"/>
              </a:rPr>
              <a:t>سرمایه مورد نیاز و </a:t>
            </a:r>
            <a:r>
              <a:rPr lang="fa-IR" altLang="en-US" sz="3200" b="1" dirty="0" smtClean="0">
                <a:solidFill>
                  <a:srgbClr val="0070C0"/>
                </a:solidFill>
                <a:cs typeface="B Titr" panose="00000700000000000000" pitchFamily="2" charset="-78"/>
              </a:rPr>
              <a:t>گزینه</a:t>
            </a:r>
            <a:r>
              <a:rPr lang="fa-IR" altLang="en-US" sz="3200" b="1" dirty="0" smtClean="0">
                <a:solidFill>
                  <a:srgbClr val="0070C0"/>
                </a:solidFill>
                <a:latin typeface="Calibri"/>
                <a:cs typeface="B Titr" panose="00000700000000000000" pitchFamily="2" charset="-78"/>
              </a:rPr>
              <a:t>‌</a:t>
            </a:r>
            <a:r>
              <a:rPr lang="fa-IR" altLang="en-US" sz="3200" b="1" dirty="0" smtClean="0">
                <a:solidFill>
                  <a:srgbClr val="0070C0"/>
                </a:solidFill>
                <a:cs typeface="B Titr" panose="00000700000000000000" pitchFamily="2" charset="-78"/>
              </a:rPr>
              <a:t>های </a:t>
            </a:r>
            <a:r>
              <a:rPr lang="fa-IR" altLang="en-US" sz="3200" b="1" dirty="0">
                <a:solidFill>
                  <a:srgbClr val="0070C0"/>
                </a:solidFill>
                <a:cs typeface="B Titr" panose="00000700000000000000" pitchFamily="2" charset="-78"/>
              </a:rPr>
              <a:t>مشارکت مالی</a:t>
            </a:r>
            <a:endParaRPr lang="en-US" altLang="en-US" sz="3200" b="1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0FDE061-E53B-4AFA-B512-A7DDFD0B46B7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00847" y="1412776"/>
            <a:ext cx="8530262" cy="684739"/>
          </a:xfrm>
          <a:prstGeom prst="rect">
            <a:avLst/>
          </a:prstGeom>
          <a:blipFill>
            <a:blip r:embed="rId2"/>
            <a:stretch>
              <a:fillRect r="-214" b="-9821"/>
            </a:stretch>
          </a:blipFill>
        </p:spPr>
        <p:txBody>
          <a:bodyPr/>
          <a:lstStyle/>
          <a:p>
            <a:pPr>
              <a:defRPr/>
            </a:pPr>
            <a:r>
              <a:rPr lang="en-US" dirty="0">
                <a:noFill/>
              </a:rPr>
              <a:t> </a:t>
            </a:r>
          </a:p>
        </p:txBody>
      </p:sp>
      <p:pic>
        <p:nvPicPr>
          <p:cNvPr id="24580" name="Picture 5">
            <a:extLst>
              <a:ext uri="{FF2B5EF4-FFF2-40B4-BE49-F238E27FC236}">
                <a16:creationId xmlns="" xmlns:a16="http://schemas.microsoft.com/office/drawing/2014/main" id="{DB75687A-B2D5-4351-89A5-5D5C0AA50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7FA"/>
              </a:clrFrom>
              <a:clrTo>
                <a:srgbClr val="F6F7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1552575"/>
            <a:ext cx="8210550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284339" y="5733256"/>
            <a:ext cx="11560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4800" dirty="0">
                <a:solidFill>
                  <a:srgbClr val="FF0000"/>
                </a:solidFill>
                <a:cs typeface="B Titr" panose="00000700000000000000" pitchFamily="2" charset="-78"/>
              </a:rPr>
              <a:t>مثال</a:t>
            </a:r>
            <a:endParaRPr lang="en-US" sz="4800" dirty="0"/>
          </a:p>
        </p:txBody>
      </p:sp>
      <p:sp>
        <p:nvSpPr>
          <p:cNvPr id="4" name="Up Arrow 3"/>
          <p:cNvSpPr/>
          <p:nvPr/>
        </p:nvSpPr>
        <p:spPr>
          <a:xfrm>
            <a:off x="3491880" y="5305425"/>
            <a:ext cx="792459" cy="843329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A9FF4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1" y="0"/>
            <a:ext cx="9144000" cy="72172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1520" y="779780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b="1" dirty="0" smtClean="0">
                <a:cs typeface="B Titr" panose="00000700000000000000" pitchFamily="2" charset="-78"/>
              </a:rPr>
              <a:t>6</a:t>
            </a:r>
            <a:endParaRPr lang="en-US" sz="2000" b="1" dirty="0">
              <a:cs typeface="B Titr" panose="00000700000000000000" pitchFamily="2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86114" y="6554934"/>
            <a:ext cx="817240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250" b="1" dirty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رویداد سرمایه گذاری ایده های نوآورانه تولید، فرآوری و بازاریابی برنج و محصولات دانش بنیان </a:t>
            </a:r>
            <a:r>
              <a:rPr lang="fa-IR" sz="1250" b="1" dirty="0" smtClean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مرتبط /  5 بهمن 1401 /  مرکز نوآوری دانشگاه گیلان</a:t>
            </a:r>
            <a:endParaRPr lang="en-US" sz="1250" b="1" dirty="0">
              <a:solidFill>
                <a:schemeClr val="accent2">
                  <a:lumMod val="50000"/>
                </a:schemeClr>
              </a:solidFill>
              <a:cs typeface="B Nazanin" panose="00000400000000000000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="" xmlns:a16="http://schemas.microsoft.com/office/drawing/2014/main" id="{3891EFF2-E338-4500-B358-1534B678EC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8792" y="753390"/>
            <a:ext cx="6589712" cy="716880"/>
          </a:xfrm>
        </p:spPr>
        <p:txBody>
          <a:bodyPr/>
          <a:lstStyle/>
          <a:p>
            <a:pPr algn="r" rtl="1"/>
            <a:r>
              <a:rPr lang="fa-IR" altLang="en-US" sz="3200" b="1" dirty="0" smtClean="0">
                <a:solidFill>
                  <a:srgbClr val="0070C0"/>
                </a:solidFill>
                <a:cs typeface="B Titr" panose="00000700000000000000" pitchFamily="2" charset="-78"/>
              </a:rPr>
              <a:t>شاخص</a:t>
            </a:r>
            <a:r>
              <a:rPr lang="fa-IR" altLang="en-US" sz="3200" b="1" dirty="0" smtClean="0">
                <a:solidFill>
                  <a:srgbClr val="0070C0"/>
                </a:solidFill>
                <a:latin typeface="Calibri"/>
                <a:cs typeface="B Titr" panose="00000700000000000000" pitchFamily="2" charset="-78"/>
              </a:rPr>
              <a:t>‌</a:t>
            </a:r>
            <a:r>
              <a:rPr lang="fa-IR" altLang="en-US" sz="3200" b="1" dirty="0" smtClean="0">
                <a:solidFill>
                  <a:srgbClr val="0070C0"/>
                </a:solidFill>
                <a:cs typeface="B Titr" panose="00000700000000000000" pitchFamily="2" charset="-78"/>
              </a:rPr>
              <a:t>های مالی پیش</a:t>
            </a:r>
            <a:r>
              <a:rPr lang="fa-IR" altLang="en-US" sz="3200" b="1" dirty="0" smtClean="0">
                <a:solidFill>
                  <a:srgbClr val="0070C0"/>
                </a:solidFill>
                <a:latin typeface="Calibri"/>
                <a:cs typeface="B Titr" panose="00000700000000000000" pitchFamily="2" charset="-78"/>
              </a:rPr>
              <a:t>‌</a:t>
            </a:r>
            <a:r>
              <a:rPr lang="fa-IR" altLang="en-US" sz="3200" b="1" dirty="0" smtClean="0">
                <a:solidFill>
                  <a:srgbClr val="0070C0"/>
                </a:solidFill>
                <a:cs typeface="B Titr" panose="00000700000000000000" pitchFamily="2" charset="-78"/>
              </a:rPr>
              <a:t>بینی شده طرح</a:t>
            </a:r>
            <a:endParaRPr lang="en-US" altLang="en-US" sz="3200" dirty="0">
              <a:cs typeface="B Titr" panose="00000700000000000000" pitchFamily="2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683" y="1556792"/>
            <a:ext cx="5057775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111458" y="5982379"/>
            <a:ext cx="11560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4800" dirty="0">
                <a:solidFill>
                  <a:srgbClr val="FF0000"/>
                </a:solidFill>
                <a:cs typeface="B Titr" panose="00000700000000000000" pitchFamily="2" charset="-78"/>
              </a:rPr>
              <a:t>مثال</a:t>
            </a:r>
            <a:endParaRPr lang="en-US" sz="4800" dirty="0"/>
          </a:p>
        </p:txBody>
      </p:sp>
      <p:sp>
        <p:nvSpPr>
          <p:cNvPr id="6" name="Up Arrow 5"/>
          <p:cNvSpPr/>
          <p:nvPr/>
        </p:nvSpPr>
        <p:spPr>
          <a:xfrm>
            <a:off x="6318999" y="5898039"/>
            <a:ext cx="792459" cy="843329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A9FF4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1" y="0"/>
            <a:ext cx="9144000" cy="7217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1520" y="779780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b="1" dirty="0" smtClean="0">
                <a:cs typeface="B Titr" panose="00000700000000000000" pitchFamily="2" charset="-78"/>
              </a:rPr>
              <a:t>7</a:t>
            </a:r>
            <a:endParaRPr lang="en-US" sz="2000" b="1" dirty="0">
              <a:cs typeface="B Titr" panose="00000700000000000000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86114" y="6554934"/>
            <a:ext cx="817240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250" b="1" dirty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رویداد سرمایه گذاری ایده های نوآورانه تولید، فرآوری و بازاریابی برنج و محصولات دانش بنیان </a:t>
            </a:r>
            <a:r>
              <a:rPr lang="fa-IR" sz="1250" b="1" dirty="0" smtClean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مرتبط /  5 بهمن 1401 /  مرکز نوآوری دانشگاه گیلان</a:t>
            </a:r>
            <a:endParaRPr lang="en-US" sz="1250" b="1" dirty="0">
              <a:solidFill>
                <a:schemeClr val="accent2">
                  <a:lumMod val="50000"/>
                </a:schemeClr>
              </a:solidFill>
              <a:cs typeface="B Nazanin" panose="00000400000000000000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A9FF4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1" y="0"/>
            <a:ext cx="9144000" cy="721724"/>
          </a:xfrm>
          <a:prstGeom prst="rect">
            <a:avLst/>
          </a:prstGeom>
        </p:spPr>
      </p:pic>
      <p:sp>
        <p:nvSpPr>
          <p:cNvPr id="26626" name="Title 1">
            <a:extLst>
              <a:ext uri="{FF2B5EF4-FFF2-40B4-BE49-F238E27FC236}">
                <a16:creationId xmlns="" xmlns:a16="http://schemas.microsoft.com/office/drawing/2014/main" id="{4BE62528-7942-4C1E-A2DE-8EACC4C934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06004" y="740048"/>
            <a:ext cx="7302500" cy="600720"/>
          </a:xfrm>
        </p:spPr>
        <p:txBody>
          <a:bodyPr/>
          <a:lstStyle/>
          <a:p>
            <a:pPr algn="r" rtl="1" eaLnBrk="1" hangingPunct="1"/>
            <a:r>
              <a:rPr lang="fa-IR" altLang="en-US" sz="2800" b="1" dirty="0">
                <a:solidFill>
                  <a:srgbClr val="0070C0"/>
                </a:solidFill>
                <a:cs typeface="B Titr" panose="00000700000000000000" pitchFamily="2" charset="-78"/>
              </a:rPr>
              <a:t>معرفی تیم و </a:t>
            </a:r>
            <a:r>
              <a:rPr lang="fa-IR" altLang="en-US" sz="2800" b="1" dirty="0" smtClean="0">
                <a:solidFill>
                  <a:srgbClr val="0070C0"/>
                </a:solidFill>
                <a:cs typeface="B Titr" panose="00000700000000000000" pitchFamily="2" charset="-78"/>
              </a:rPr>
              <a:t>راه</a:t>
            </a:r>
            <a:r>
              <a:rPr lang="fa-IR" altLang="en-US" sz="2800" b="1" dirty="0" smtClean="0">
                <a:solidFill>
                  <a:srgbClr val="0070C0"/>
                </a:solidFill>
                <a:latin typeface="Calibri"/>
                <a:cs typeface="B Titr" panose="00000700000000000000" pitchFamily="2" charset="-78"/>
              </a:rPr>
              <a:t>‌</a:t>
            </a:r>
            <a:r>
              <a:rPr lang="fa-IR" altLang="en-US" sz="2800" b="1" dirty="0" smtClean="0">
                <a:solidFill>
                  <a:srgbClr val="0070C0"/>
                </a:solidFill>
                <a:cs typeface="B Titr" panose="00000700000000000000" pitchFamily="2" charset="-78"/>
              </a:rPr>
              <a:t>های ارتباطی</a:t>
            </a:r>
            <a:endParaRPr lang="en-US" altLang="en-US" sz="2800" b="1" dirty="0">
              <a:solidFill>
                <a:srgbClr val="0070C0"/>
              </a:solidFill>
              <a:cs typeface="B Titr" panose="00000700000000000000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B7DF05C-919C-4962-BFA2-177882F7B563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00847" y="1412776"/>
            <a:ext cx="8530262" cy="684739"/>
          </a:xfrm>
          <a:prstGeom prst="rect">
            <a:avLst/>
          </a:prstGeom>
          <a:blipFill>
            <a:blip r:embed="rId4"/>
            <a:stretch>
              <a:fillRect r="-214" b="-9821"/>
            </a:stretch>
          </a:blipFill>
        </p:spPr>
        <p:txBody>
          <a:bodyPr/>
          <a:lstStyle/>
          <a:p>
            <a:pPr>
              <a:defRPr/>
            </a:pPr>
            <a:r>
              <a:rPr lang="en-US" dirty="0">
                <a:noFill/>
              </a:rPr>
              <a:t> 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15" y="1647825"/>
            <a:ext cx="7591425" cy="3562350"/>
          </a:xfrm>
          <a:prstGeom prst="rect">
            <a:avLst/>
          </a:prstGeom>
        </p:spPr>
      </p:pic>
      <p:sp>
        <p:nvSpPr>
          <p:cNvPr id="8" name="Up Arrow 7"/>
          <p:cNvSpPr/>
          <p:nvPr/>
        </p:nvSpPr>
        <p:spPr>
          <a:xfrm>
            <a:off x="4069923" y="5313495"/>
            <a:ext cx="792459" cy="843329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736727" y="5478323"/>
            <a:ext cx="11560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4800" dirty="0">
                <a:solidFill>
                  <a:srgbClr val="FF0000"/>
                </a:solidFill>
                <a:cs typeface="B Titr" panose="00000700000000000000" pitchFamily="2" charset="-78"/>
              </a:rPr>
              <a:t>مثال</a:t>
            </a:r>
            <a:endParaRPr lang="en-US" sz="4800" dirty="0"/>
          </a:p>
        </p:txBody>
      </p:sp>
      <p:sp>
        <p:nvSpPr>
          <p:cNvPr id="12" name="TextBox 11"/>
          <p:cNvSpPr txBox="1"/>
          <p:nvPr/>
        </p:nvSpPr>
        <p:spPr>
          <a:xfrm>
            <a:off x="251520" y="779780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b="1" dirty="0" smtClean="0">
                <a:cs typeface="B Titr" panose="00000700000000000000" pitchFamily="2" charset="-78"/>
              </a:rPr>
              <a:t>8</a:t>
            </a:r>
            <a:endParaRPr lang="en-US" sz="2000" b="1" dirty="0">
              <a:cs typeface="B Titr" panose="00000700000000000000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86114" y="6554934"/>
            <a:ext cx="817240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250" b="1" dirty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رویداد سرمایه گذاری ایده های نوآورانه تولید، فرآوری و بازاریابی برنج و محصولات دانش بنیان </a:t>
            </a:r>
            <a:r>
              <a:rPr lang="fa-IR" sz="1250" b="1" dirty="0" smtClean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مرتبط /  5 بهمن 1401 /  مرکز نوآوری دانشگاه گیلان</a:t>
            </a:r>
            <a:endParaRPr lang="en-US" sz="1250" b="1" dirty="0">
              <a:solidFill>
                <a:schemeClr val="accent2">
                  <a:lumMod val="50000"/>
                </a:schemeClr>
              </a:solidFill>
              <a:cs typeface="B Nazanin" panose="00000400000000000000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F20B7C8E-B819-43F3-AAF9-EE50B1A8363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1755</TotalTime>
  <Words>290</Words>
  <Application>Microsoft Office PowerPoint</Application>
  <PresentationFormat>On-screen Show (4:3)</PresentationFormat>
  <Paragraphs>38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Wisp</vt:lpstr>
      <vt:lpstr>عنوان ایده/ محصول</vt:lpstr>
      <vt:lpstr>مشکل موجود، راه‏حل و معرفی ایده</vt:lpstr>
      <vt:lpstr> بازار هدف و مشتریان بالقوه طرح</vt:lpstr>
      <vt:lpstr> اندازه بازار داخلی و بین‏المللی (ريال/دلار)</vt:lpstr>
      <vt:lpstr>فرآیند اجرایی و مراحل‏ پیاده سازی طرح </vt:lpstr>
      <vt:lpstr>سرمایه مورد نیاز و گزینه‌های مشارکت مالی</vt:lpstr>
      <vt:lpstr>شاخص‌های مالی پیش‌بینی شده طرح</vt:lpstr>
      <vt:lpstr>معرفی تیم و راه‌های ارتباطی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نام واحد: شاهین اندیش کیفیت</dc:title>
  <dc:creator>Tose-e Fanavari</dc:creator>
  <cp:lastModifiedBy>H ZareiForoush</cp:lastModifiedBy>
  <cp:revision>417</cp:revision>
  <dcterms:created xsi:type="dcterms:W3CDTF">2009-11-15T05:40:31Z</dcterms:created>
  <dcterms:modified xsi:type="dcterms:W3CDTF">2022-12-12T10:05:59Z</dcterms:modified>
</cp:coreProperties>
</file>