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8"/>
  </p:notesMasterIdLst>
  <p:sldIdLst>
    <p:sldId id="292" r:id="rId3"/>
    <p:sldId id="293" r:id="rId4"/>
    <p:sldId id="294" r:id="rId5"/>
    <p:sldId id="291" r:id="rId6"/>
    <p:sldId id="296" r:id="rId7"/>
    <p:sldId id="297" r:id="rId8"/>
    <p:sldId id="298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B3"/>
    <a:srgbClr val="97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074" autoAdjust="0"/>
  </p:normalViewPr>
  <p:slideViewPr>
    <p:cSldViewPr snapToGrid="0">
      <p:cViewPr varScale="1">
        <p:scale>
          <a:sx n="62" d="100"/>
          <a:sy n="62" d="100"/>
        </p:scale>
        <p:origin x="-15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1C5A4-7A93-4060-87FA-840E0DF29830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2114-49A3-4990-9D6D-9EB940F1DD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8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2114-49A3-4990-9D6D-9EB940F1DD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2114-49A3-4990-9D6D-9EB940F1DD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2114-49A3-4990-9D6D-9EB940F1DD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2114-49A3-4990-9D6D-9EB940F1DDB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9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D45D-77E3-4FA6-9920-BD13DC2CEC02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5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3B93-AE82-4BF3-B075-70FF6CEB2E5D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BD6B-207F-4FE7-BD24-42B64D3E97A4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8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27A5-E5FA-4819-A39E-9483B39760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5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4807-6B37-46BD-A2F5-B603AD04C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05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28B7-0983-4F88-941A-4B302F9DB0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46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89FB-789A-419B-890F-19524FF5DE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6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45E7-7DAC-4B83-9428-818807763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21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3AB5-9FB3-4B02-91D9-4184BD03EF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71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19B5-2071-415B-AD69-9DD193B3F0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26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5D0-2B64-47C1-AB56-1089337CF4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4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625-EE77-4FBA-B73B-99F34645D448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13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3559-2B4E-4A6C-A21F-5945F9D49F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6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9BAD-4BCA-4615-B5B6-A524327864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44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302E-016B-42FB-8F26-55EB9E7036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46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73DE-9120-4012-83FF-FFF7ADE164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639C-74A3-404C-8291-D8FB0FA11D82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4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CD58-9B69-4B88-8633-B5D5B6067A75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2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307-97C6-4170-B764-4B5869411D2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1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153B-DD31-4482-9C66-8B9AF871E9A1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1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152C-9027-4C80-97C3-323DFB419C78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0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8AC-AA4C-4544-800D-EC820721FFC3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553A-C80E-47C8-9D6C-4CBC114BCFCE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Tech.ui.ac.ir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3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B3FFB3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F35B-9940-4A94-BBEE-46AA9AB88CCB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11C3-4B76-4406-B4DB-D979FF26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B3FFB3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14F0-EB8C-40FC-BCD4-3A8A12DA0B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Tech.ui.ac.ir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2748-5796-4B2B-8C1A-D056CC46F5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tartupha.com/product-roadmap/" TargetMode="External"/><Relationship Id="rId13" Type="http://schemas.openxmlformats.org/officeDocument/2006/relationships/image" Target="../media/image12.png"/><Relationship Id="rId3" Type="http://schemas.microsoft.com/office/2007/relationships/hdphoto" Target="../media/hdphoto3.wdp"/><Relationship Id="rId7" Type="http://schemas.microsoft.com/office/2007/relationships/hdphoto" Target="../media/hdphoto1.wdp"/><Relationship Id="rId12" Type="http://schemas.microsoft.com/office/2007/relationships/hdphoto" Target="../media/hdphoto7.wdp"/><Relationship Id="rId2" Type="http://schemas.openxmlformats.org/officeDocument/2006/relationships/image" Target="../media/image9.png"/><Relationship Id="rId16" Type="http://schemas.microsoft.com/office/2007/relationships/hdphoto" Target="../media/hdphoto4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13.png"/><Relationship Id="rId5" Type="http://schemas.microsoft.com/office/2007/relationships/hdphoto" Target="../media/hdphoto5.wdp"/><Relationship Id="rId15" Type="http://schemas.openxmlformats.org/officeDocument/2006/relationships/image" Target="../media/image10.png"/><Relationship Id="rId10" Type="http://schemas.openxmlformats.org/officeDocument/2006/relationships/image" Target="../media/image7.jpeg"/><Relationship Id="rId4" Type="http://schemas.openxmlformats.org/officeDocument/2006/relationships/image" Target="../media/image11.png"/><Relationship Id="rId9" Type="http://schemas.openxmlformats.org/officeDocument/2006/relationships/image" Target="../media/image6.jpeg"/><Relationship Id="rId14" Type="http://schemas.microsoft.com/office/2007/relationships/hdphoto" Target="../media/hdphoto6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8.wdp"/><Relationship Id="rId18" Type="http://schemas.openxmlformats.org/officeDocument/2006/relationships/image" Target="../media/image7.jpeg"/><Relationship Id="rId3" Type="http://schemas.microsoft.com/office/2007/relationships/hdphoto" Target="../media/hdphoto2.wdp"/><Relationship Id="rId7" Type="http://schemas.microsoft.com/office/2007/relationships/hdphoto" Target="../media/hdphoto5.wdp"/><Relationship Id="rId12" Type="http://schemas.openxmlformats.org/officeDocument/2006/relationships/image" Target="../media/image14.png"/><Relationship Id="rId17" Type="http://schemas.openxmlformats.org/officeDocument/2006/relationships/image" Target="../media/image6.jpeg"/><Relationship Id="rId2" Type="http://schemas.openxmlformats.org/officeDocument/2006/relationships/image" Target="../media/image8.png"/><Relationship Id="rId16" Type="http://schemas.openxmlformats.org/officeDocument/2006/relationships/hyperlink" Target="https://karboom.io/mag/articles/%D8%A7%D8%B3%D8%AA%D8%B1%D8%A7%D8%AA%DA%98%DB%8C-%D8%B3%D8%B7%D8%AD-%DA%A9%D8%B3%D8%A8-%D9%88-%DA%A9%D8%A7%D8%B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5" Type="http://schemas.microsoft.com/office/2007/relationships/hdphoto" Target="../media/hdphoto1.wdp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microsoft.com/office/2007/relationships/hdphoto" Target="../media/hdphoto6.wdp"/><Relationship Id="rId1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5.wdp"/><Relationship Id="rId18" Type="http://schemas.openxmlformats.org/officeDocument/2006/relationships/image" Target="../media/image14.png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openxmlformats.org/officeDocument/2006/relationships/image" Target="../media/image11.png"/><Relationship Id="rId17" Type="http://schemas.microsoft.com/office/2007/relationships/hdphoto" Target="../media/hdphoto7.wdp"/><Relationship Id="rId2" Type="http://schemas.openxmlformats.org/officeDocument/2006/relationships/image" Target="../media/image8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microsoft.com/office/2007/relationships/hdphoto" Target="../media/hdphoto9.wdp"/><Relationship Id="rId5" Type="http://schemas.microsoft.com/office/2007/relationships/hdphoto" Target="../media/hdphoto4.wdp"/><Relationship Id="rId15" Type="http://schemas.microsoft.com/office/2007/relationships/hdphoto" Target="../media/hdphoto6.wdp"/><Relationship Id="rId10" Type="http://schemas.openxmlformats.org/officeDocument/2006/relationships/image" Target="../media/image15.png"/><Relationship Id="rId19" Type="http://schemas.microsoft.com/office/2007/relationships/hdphoto" Target="../media/hdphoto8.wdp"/><Relationship Id="rId4" Type="http://schemas.openxmlformats.org/officeDocument/2006/relationships/image" Target="../media/image10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microsoft.com/office/2007/relationships/hdphoto" Target="../media/hdphoto9.wdp"/><Relationship Id="rId18" Type="http://schemas.openxmlformats.org/officeDocument/2006/relationships/image" Target="../media/image6.jpeg"/><Relationship Id="rId3" Type="http://schemas.microsoft.com/office/2007/relationships/hdphoto" Target="../media/hdphoto2.wdp"/><Relationship Id="rId7" Type="http://schemas.microsoft.com/office/2007/relationships/hdphoto" Target="../media/hdphoto6.wdp"/><Relationship Id="rId12" Type="http://schemas.openxmlformats.org/officeDocument/2006/relationships/image" Target="../media/image15.png"/><Relationship Id="rId17" Type="http://schemas.microsoft.com/office/2007/relationships/hdphoto" Target="../media/hdphoto10.wdp"/><Relationship Id="rId2" Type="http://schemas.openxmlformats.org/officeDocument/2006/relationships/image" Target="../media/image8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5" Type="http://schemas.microsoft.com/office/2007/relationships/hdphoto" Target="../media/hdphoto1.wdp"/><Relationship Id="rId10" Type="http://schemas.openxmlformats.org/officeDocument/2006/relationships/image" Target="../media/image14.png"/><Relationship Id="rId19" Type="http://schemas.openxmlformats.org/officeDocument/2006/relationships/image" Target="../media/image7.jpeg"/><Relationship Id="rId4" Type="http://schemas.openxmlformats.org/officeDocument/2006/relationships/image" Target="../media/image11.png"/><Relationship Id="rId9" Type="http://schemas.microsoft.com/office/2007/relationships/hdphoto" Target="../media/hdphoto7.wdp"/><Relationship Id="rId1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microsoft.com/office/2007/relationships/hdphoto" Target="../media/hdphoto9.wdp"/><Relationship Id="rId18" Type="http://schemas.openxmlformats.org/officeDocument/2006/relationships/image" Target="../media/image6.jpeg"/><Relationship Id="rId3" Type="http://schemas.microsoft.com/office/2007/relationships/hdphoto" Target="../media/hdphoto4.wdp"/><Relationship Id="rId21" Type="http://schemas.microsoft.com/office/2007/relationships/hdphoto" Target="../media/hdphoto1.wdp"/><Relationship Id="rId7" Type="http://schemas.microsoft.com/office/2007/relationships/hdphoto" Target="../media/hdphoto6.wdp"/><Relationship Id="rId12" Type="http://schemas.openxmlformats.org/officeDocument/2006/relationships/image" Target="../media/image15.png"/><Relationship Id="rId17" Type="http://schemas.microsoft.com/office/2007/relationships/hdphoto" Target="../media/hdphoto11.wdp"/><Relationship Id="rId2" Type="http://schemas.openxmlformats.org/officeDocument/2006/relationships/image" Target="../media/image10.png"/><Relationship Id="rId16" Type="http://schemas.openxmlformats.org/officeDocument/2006/relationships/image" Target="../media/image17.png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5" Type="http://schemas.microsoft.com/office/2007/relationships/hdphoto" Target="../media/hdphoto10.wdp"/><Relationship Id="rId10" Type="http://schemas.openxmlformats.org/officeDocument/2006/relationships/image" Target="../media/image14.png"/><Relationship Id="rId19" Type="http://schemas.openxmlformats.org/officeDocument/2006/relationships/image" Target="../media/image7.jpeg"/><Relationship Id="rId4" Type="http://schemas.openxmlformats.org/officeDocument/2006/relationships/image" Target="../media/image11.png"/><Relationship Id="rId9" Type="http://schemas.microsoft.com/office/2007/relationships/hdphoto" Target="../media/hdphoto7.wdp"/><Relationship Id="rId1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14.png"/><Relationship Id="rId18" Type="http://schemas.microsoft.com/office/2007/relationships/hdphoto" Target="../media/hdphoto1.wdp"/><Relationship Id="rId3" Type="http://schemas.openxmlformats.org/officeDocument/2006/relationships/image" Target="../media/image8.png"/><Relationship Id="rId21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microsoft.com/office/2007/relationships/hdphoto" Target="../media/hdphoto12.wdp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6" Type="http://schemas.microsoft.com/office/2007/relationships/hdphoto" Target="../media/hdphoto9.wdp"/><Relationship Id="rId20" Type="http://schemas.microsoft.com/office/2007/relationships/hdphoto" Target="../media/hdphoto10.wdp"/><Relationship Id="rId1" Type="http://schemas.openxmlformats.org/officeDocument/2006/relationships/slideLayout" Target="../slideLayouts/slideLayout23.xml"/><Relationship Id="rId6" Type="http://schemas.microsoft.com/office/2007/relationships/hdphoto" Target="../media/hdphoto4.wdp"/><Relationship Id="rId11" Type="http://schemas.openxmlformats.org/officeDocument/2006/relationships/image" Target="../media/image18.png"/><Relationship Id="rId24" Type="http://schemas.openxmlformats.org/officeDocument/2006/relationships/image" Target="../media/image7.jpe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6.jpeg"/><Relationship Id="rId10" Type="http://schemas.microsoft.com/office/2007/relationships/hdphoto" Target="../media/hdphoto6.wdp"/><Relationship Id="rId19" Type="http://schemas.openxmlformats.org/officeDocument/2006/relationships/image" Target="../media/image16.png"/><Relationship Id="rId4" Type="http://schemas.microsoft.com/office/2007/relationships/hdphoto" Target="../media/hdphoto2.wdp"/><Relationship Id="rId9" Type="http://schemas.openxmlformats.org/officeDocument/2006/relationships/image" Target="../media/image12.png"/><Relationship Id="rId14" Type="http://schemas.microsoft.com/office/2007/relationships/hdphoto" Target="../media/hdphoto8.wdp"/><Relationship Id="rId22" Type="http://schemas.microsoft.com/office/2007/relationships/hdphoto" Target="../media/hdphoto1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irgool.io/@Roozbahani/%D9%85%D8%B2%DB%8C%D8%AA-%D8%B1%D9%82%D8%A7%D8%A8%D8%AA%DB%8C-%D8%A7%D8%B3%D8%AA%D8%A7%D8%B1%D8%AA%D8%A2%D9%BE%DB%8C-g9o8pr04vqor" TargetMode="External"/><Relationship Id="rId13" Type="http://schemas.microsoft.com/office/2007/relationships/hdphoto" Target="../media/hdphoto1.wdp"/><Relationship Id="rId3" Type="http://schemas.microsoft.com/office/2007/relationships/hdphoto" Target="../media/hdphoto3.wdp"/><Relationship Id="rId7" Type="http://schemas.openxmlformats.org/officeDocument/2006/relationships/hyperlink" Target="https://iphold.ir/blog/repeatable-and-scalable-business-model-of-startups/" TargetMode="External"/><Relationship Id="rId12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rgool.io/@startupacademy.ir/%D8%AA%D8%B9%D8%B1%DB%8C%D9%81-%D8%A7%D8%B1%D8%B2%D8%B4-%D9%BE%DB%8C%D8%B4%D9%86%D9%87%D8%A7%D8%AF%DB%8C-%D9%88-%D9%85%D8%B9%D8%B1%D9%81%DB%8C-11-%D9%86%D9%88%D8%B9-%D8%A7%D8%B1%D8%B2%D8%B4-%D9%BE%DB%8C%D8%B4%D9%86%D9%87%D8%A7%D8%AF%DB%8C-pl1uxsvl793v" TargetMode="External"/><Relationship Id="rId11" Type="http://schemas.openxmlformats.org/officeDocument/2006/relationships/image" Target="../media/image7.jpeg"/><Relationship Id="rId5" Type="http://schemas.microsoft.com/office/2007/relationships/hdphoto" Target="../media/hdphoto4.wdp"/><Relationship Id="rId10" Type="http://schemas.openxmlformats.org/officeDocument/2006/relationships/image" Target="../media/image6.jpeg"/><Relationship Id="rId4" Type="http://schemas.openxmlformats.org/officeDocument/2006/relationships/image" Target="../media/image10.png"/><Relationship Id="rId9" Type="http://schemas.openxmlformats.org/officeDocument/2006/relationships/hyperlink" Target="https://blog.faradars.org/%D8%B3%D9%81%D8%B1-%D9%85%D8%B4%D8%AA%D8%B1%DB%8C-%DA%86%DB%8C%D8%B3%D8%A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1.wdp"/><Relationship Id="rId3" Type="http://schemas.microsoft.com/office/2007/relationships/hdphoto" Target="../media/hdphoto4.wdp"/><Relationship Id="rId7" Type="http://schemas.openxmlformats.org/officeDocument/2006/relationships/hyperlink" Target="https://college.tapsell.ir/marketing-research-tips/" TargetMode="External"/><Relationship Id="rId12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ayamgostar.com/blog/customer-segmentation/" TargetMode="External"/><Relationship Id="rId11" Type="http://schemas.microsoft.com/office/2007/relationships/hdphoto" Target="../media/hdphoto5.wdp"/><Relationship Id="rId5" Type="http://schemas.microsoft.com/office/2007/relationships/hdphoto" Target="../media/hdphoto3.wdp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vin.com/blog/business-model/" TargetMode="External"/><Relationship Id="rId13" Type="http://schemas.openxmlformats.org/officeDocument/2006/relationships/image" Target="../media/image11.png"/><Relationship Id="rId3" Type="http://schemas.microsoft.com/office/2007/relationships/hdphoto" Target="../media/hdphoto4.wdp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9.png"/><Relationship Id="rId5" Type="http://schemas.microsoft.com/office/2007/relationships/hdphoto" Target="../media/hdphoto6.wdp"/><Relationship Id="rId10" Type="http://schemas.openxmlformats.org/officeDocument/2006/relationships/image" Target="../media/image7.jpeg"/><Relationship Id="rId4" Type="http://schemas.openxmlformats.org/officeDocument/2006/relationships/image" Target="../media/image12.png"/><Relationship Id="rId9" Type="http://schemas.openxmlformats.org/officeDocument/2006/relationships/image" Target="../media/image6.jpeg"/><Relationship Id="rId1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469D85B9-B618-4CBD-AA24-DA3640FF2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" y="16609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999553-456A-448E-BBC7-8B387EACE294}"/>
              </a:ext>
            </a:extLst>
          </p:cNvPr>
          <p:cNvSpPr txBox="1"/>
          <p:nvPr/>
        </p:nvSpPr>
        <p:spPr>
          <a:xfrm>
            <a:off x="3505384" y="615353"/>
            <a:ext cx="493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فایل نمونه راهنمای تهیه پاوپورپوینت دفاع از طرح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0B3FB-D185-4E36-8ED2-009B425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B1F97B"/>
              </a:clrFrom>
              <a:clrTo>
                <a:srgbClr val="B1F97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07783"/>
            <a:ext cx="28956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B1F97B"/>
              </a:clrFrom>
              <a:clrTo>
                <a:srgbClr val="B1F97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4966335"/>
            <a:ext cx="1209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58084" y="151217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7745962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9036609" y="115354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4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EA2FD8A4-110E-4627-9CCD-1AE84877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690" y="161108"/>
            <a:ext cx="411401" cy="41140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5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AF15E803-810F-4883-A698-EAC1DA6D4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962" y="119448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8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DC9E72DF-A249-485A-8FD5-2F21A2678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219" y="175766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2C9CDF4-C91E-4F75-A1FA-DCD637624438}"/>
              </a:ext>
            </a:extLst>
          </p:cNvPr>
          <p:cNvSpPr txBox="1"/>
          <p:nvPr/>
        </p:nvSpPr>
        <p:spPr>
          <a:xfrm>
            <a:off x="4400185" y="912876"/>
            <a:ext cx="225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Road Map / Traction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730382E6-4F62-4055-8C0D-F7009D789A4A}"/>
              </a:ext>
            </a:extLst>
          </p:cNvPr>
          <p:cNvSpPr txBox="1"/>
          <p:nvPr/>
        </p:nvSpPr>
        <p:spPr>
          <a:xfrm>
            <a:off x="1583489" y="2469775"/>
            <a:ext cx="9118656" cy="214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مشتریان اولیه شما که محصول/سرویس شما را انتخاب خواهند کرد، چه کسانی خواهند بود 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ریسک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‌های موجود در پیاده‌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سازی و برگشت سرمایه خود را توضیح دهید.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چگونه برای کاهش ریسک‌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های خود برنامه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‌ریزی نموده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‌اید؟ (نگاه از دید یک سرمایه گذار)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اگر رقیب شما بخواهد به سرعت وارد مارکت شود و شما را شکست دهد، چه مکانیسم مقابله‌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ای دارید؟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EC1C7D-3CD9-4B32-B547-654F9BCC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08716" y="1894631"/>
            <a:ext cx="1406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8"/>
              </a:rPr>
              <a:t>بیشتر</a:t>
            </a:r>
            <a:r>
              <a:rPr lang="fa-IR" sz="1600" dirty="0">
                <a:cs typeface="B Nazanin" panose="00000400000000000000" pitchFamily="2" charset="-78"/>
                <a:hlinkClick r:id="rId8"/>
              </a:rPr>
              <a:t> </a:t>
            </a:r>
            <a:r>
              <a:rPr lang="fa-IR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8"/>
              </a:rPr>
              <a:t>بخوانید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4526759" y="638556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نقشه راه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5329424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18876830-578D-42B5-BAF2-82F095A09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4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656055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3" name="Picture 4" descr="Revenue - Free business icons">
            <a:extLst>
              <a:ext uri="{FF2B5EF4-FFF2-40B4-BE49-F238E27FC236}">
                <a16:creationId xmlns:a16="http://schemas.microsoft.com/office/drawing/2014/main" xmlns="" id="{54A28E0A-58EC-4ACF-A539-68C26C407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28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FBE479D5-D344-4BA3-830F-46EAAB306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605" y="156015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2914882" y="168727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69149" y="156792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246637" y="158852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4128775" y="140775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7742714" y="130332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9024126" y="12551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FB5400BE-1CD0-4948-BA10-9D93121F7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015" y="181331"/>
            <a:ext cx="396752" cy="3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1574A030-09EE-416A-92FD-D90347AA6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365" y="146195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208AAB64-4AFA-4525-852A-A3EDA87A0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14" y="119847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7" name="Picture 4" descr="Revenue - Free business icons">
            <a:extLst>
              <a:ext uri="{FF2B5EF4-FFF2-40B4-BE49-F238E27FC236}">
                <a16:creationId xmlns:a16="http://schemas.microsoft.com/office/drawing/2014/main" xmlns="" id="{04FB4928-F20E-41D0-9BEA-F9D8A86B6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5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4A37002A-2013-4CDC-8BB9-B1738AB48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52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usiness, strategy icon - Free download on Iconfinder">
            <a:extLst>
              <a:ext uri="{FF2B5EF4-FFF2-40B4-BE49-F238E27FC236}">
                <a16:creationId xmlns:a16="http://schemas.microsoft.com/office/drawing/2014/main" xmlns="" id="{A93513EB-0197-4131-904B-25F0C78CE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6" y="191292"/>
            <a:ext cx="367026" cy="3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DD361F08-E57E-49E6-BE0F-E4844E39E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867" y="186256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13D9667-938E-475F-89E9-C6A214CC804F}"/>
              </a:ext>
            </a:extLst>
          </p:cNvPr>
          <p:cNvSpPr txBox="1"/>
          <p:nvPr/>
        </p:nvSpPr>
        <p:spPr>
          <a:xfrm>
            <a:off x="3215159" y="927082"/>
            <a:ext cx="235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Strategy &amp; Marketing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3A00E24-BE73-49AF-81C8-946FBC7532A1}"/>
              </a:ext>
            </a:extLst>
          </p:cNvPr>
          <p:cNvSpPr txBox="1"/>
          <p:nvPr/>
        </p:nvSpPr>
        <p:spPr>
          <a:xfrm>
            <a:off x="922057" y="2119255"/>
            <a:ext cx="9780088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استراتژی شما برای ورود به بازار چیست؟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چگونه قرار است بازاریابی برای مشتریان هدف خود انجام دهید؟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 های دسترسی به مشتریان هدف خود را بر چه اساس و چگونه برنامه ریزی نموده اید؟ (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Paid and owned channels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رقبای ایده خود را شناخته اید؟ آیا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نحوه بازاریابی و استراتژی شما از سایر رقبا متفاوت خواهد بود؟ توضیح دهید.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ارزیابی شما از رقبای موجود در بازار هدف و یا بازارهای نزدیکی که امکان ورود به حیطه شما را دارند چیست؟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در تیم خود شخصی با توانایی/سابقه اجرایی استراتژی/بازاریابی/فروش دارید؟ توضیح دهید.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CACA644-A6A6-4EEA-8420-C5909EDD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7017" y="2164975"/>
            <a:ext cx="1709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>
                <a:cs typeface="B Nazanin" panose="00000400000000000000" pitchFamily="2" charset="-78"/>
                <a:hlinkClick r:id="rId16"/>
              </a:rPr>
              <a:t>بیشتر بخوانید</a:t>
            </a:r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3343793" y="588528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استراتژی ورود به بازار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2914882" y="168727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130771" y="130594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69149" y="15550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740655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0246637" y="144462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2F611008-E3B5-4166-BA5C-14F3D0A3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015" y="159702"/>
            <a:ext cx="396752" cy="3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F26D9A7A-A347-45B3-B394-53D760412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0" y="191292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775F2E2D-B459-4C7A-A854-021654C61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459" y="177346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9DEB8AB-22AF-4345-9C3F-AAD595B35AB7}"/>
              </a:ext>
            </a:extLst>
          </p:cNvPr>
          <p:cNvSpPr txBox="1"/>
          <p:nvPr/>
        </p:nvSpPr>
        <p:spPr>
          <a:xfrm>
            <a:off x="2134571" y="898824"/>
            <a:ext cx="2181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Marketing </a:t>
            </a:r>
            <a:r>
              <a:rPr lang="en-US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channels</a:t>
            </a:r>
            <a:endParaRPr lang="en-US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97B4DAD-6EEF-4D3F-B661-C50559484F5D}"/>
              </a:ext>
            </a:extLst>
          </p:cNvPr>
          <p:cNvSpPr txBox="1"/>
          <p:nvPr/>
        </p:nvSpPr>
        <p:spPr>
          <a:xfrm>
            <a:off x="1274195" y="1753495"/>
            <a:ext cx="9412101" cy="128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محصول خود را چگونه به دست مشتری می رسانید و می فروشید؟</a:t>
            </a: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چگونه مشتریان را از محصول خود و مزایای آن باخبر می کنید؟</a:t>
            </a: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شبکه فروش، تبلیغات و خدمات پس از فروش محصول شما چگونه خواهد بود؟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B6C3313-7A7A-4ACA-8DBF-BD753023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1948593" y="616206"/>
            <a:ext cx="2483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کانال های بازاریابی و فروش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912886" y="116758"/>
            <a:ext cx="455508" cy="441619"/>
            <a:chOff x="9039366" y="101518"/>
            <a:chExt cx="455508" cy="441619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9E1442B9-F2FF-4654-97A1-9BB1BAB8182A}"/>
                </a:ext>
              </a:extLst>
            </p:cNvPr>
            <p:cNvSpPr/>
            <p:nvPr/>
          </p:nvSpPr>
          <p:spPr>
            <a:xfrm>
              <a:off x="9039366" y="101518"/>
              <a:ext cx="455508" cy="441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6" name="Picture 2" descr="Company, group, people, strong, team icon - Download on Iconfinder">
              <a:extLst>
                <a:ext uri="{FF2B5EF4-FFF2-40B4-BE49-F238E27FC236}">
                  <a16:creationId xmlns:a16="http://schemas.microsoft.com/office/drawing/2014/main" xmlns="" id="{C9A6442B-CF7E-4043-BFA5-DBB6C2272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5037" y="117576"/>
              <a:ext cx="364165" cy="364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9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1574A030-09EE-416A-92FD-D90347AA6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365" y="146195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208AAB64-4AFA-4525-852A-A3EDA87A0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14" y="119847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61" name="Picture 4" descr="Revenue - Free business icons">
            <a:extLst>
              <a:ext uri="{FF2B5EF4-FFF2-40B4-BE49-F238E27FC236}">
                <a16:creationId xmlns:a16="http://schemas.microsoft.com/office/drawing/2014/main" xmlns="" id="{04FB4928-F20E-41D0-9BEA-F9D8A86B6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5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4A37002A-2013-4CDC-8BB9-B1738AB48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52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Business, strategy icon - Free download on Iconfinder">
            <a:extLst>
              <a:ext uri="{FF2B5EF4-FFF2-40B4-BE49-F238E27FC236}">
                <a16:creationId xmlns:a16="http://schemas.microsoft.com/office/drawing/2014/main" xmlns="" id="{A93513EB-0197-4131-904B-25F0C78CE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6" y="191292"/>
            <a:ext cx="367026" cy="3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5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58237" y="149006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218127" y="138356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2911571" y="145834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681757" y="132816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2F611008-E3B5-4166-BA5C-14F3D0A3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05" y="160789"/>
            <a:ext cx="396752" cy="3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7434202C-69A8-40CF-B8F0-2C3FECD73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082" y="133830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7" name="Picture 4" descr="Revenue - Free business icons">
            <a:extLst>
              <a:ext uri="{FF2B5EF4-FFF2-40B4-BE49-F238E27FC236}">
                <a16:creationId xmlns:a16="http://schemas.microsoft.com/office/drawing/2014/main" xmlns="" id="{D19E63B5-C89D-464E-91EF-413582295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8595B580-85A5-4FB8-BDDB-2BD0D54BF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2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Business, strategy icon - Free download on Iconfinder">
            <a:extLst>
              <a:ext uri="{FF2B5EF4-FFF2-40B4-BE49-F238E27FC236}">
                <a16:creationId xmlns:a16="http://schemas.microsoft.com/office/drawing/2014/main" xmlns="" id="{EAA9CD4E-570D-4C7C-ABC4-57292EBEF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856" y="191292"/>
            <a:ext cx="367026" cy="3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ompany, group, people, strong, team icon - Download on Iconfinder">
            <a:extLst>
              <a:ext uri="{FF2B5EF4-FFF2-40B4-BE49-F238E27FC236}">
                <a16:creationId xmlns:a16="http://schemas.microsoft.com/office/drawing/2014/main" xmlns="" id="{48C80E51-1765-4EF1-BAD6-B4B8774BC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97" y="132816"/>
            <a:ext cx="364165" cy="36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775F2E2D-B459-4C7A-A854-021654C61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44" y="175973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inancial Icon #31238 - Free Icons Library">
            <a:extLst>
              <a:ext uri="{FF2B5EF4-FFF2-40B4-BE49-F238E27FC236}">
                <a16:creationId xmlns:a16="http://schemas.microsoft.com/office/drawing/2014/main" xmlns="" id="{1F86DBE3-DAFB-4E87-98D0-3566487B7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03" y="160593"/>
            <a:ext cx="366713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9DEB8AB-22AF-4345-9C3F-AAD595B35AB7}"/>
              </a:ext>
            </a:extLst>
          </p:cNvPr>
          <p:cNvSpPr txBox="1"/>
          <p:nvPr/>
        </p:nvSpPr>
        <p:spPr>
          <a:xfrm>
            <a:off x="924716" y="853104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Financial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97B4DAD-6EEF-4D3F-B661-C50559484F5D}"/>
              </a:ext>
            </a:extLst>
          </p:cNvPr>
          <p:cNvSpPr txBox="1"/>
          <p:nvPr/>
        </p:nvSpPr>
        <p:spPr>
          <a:xfrm>
            <a:off x="1274195" y="1753495"/>
            <a:ext cx="9412101" cy="3239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برنامه مالی شما برای یک سال، سه سال و پنج سال آینده چیست؟ (این برنامه شامل درآمدها، هزینه‌های محصول/سرویس و هزینه‌ها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ی ثابت و متغیر خواهد بود)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به صورت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pie chart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برنامه مالی خود را ترسیم نمایید.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برای مباحث مالی، کدام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‌یک از افراد تیم به شما کمک خواهند نمود؟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توضیح: هزینه های شش ماهه/سالانه پیش رو برای به اجرا درآوردن کسب و کار + پیش بینی سودآوری از طریق فروش محصول / خدمات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B6C3313-7A7A-4ACA-8DBF-BD753023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901702" y="570486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برنامه مالی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6" name="Picture 2" descr="Company, group, people, strong, team icon - Download on Iconfinder">
            <a:extLst>
              <a:ext uri="{FF2B5EF4-FFF2-40B4-BE49-F238E27FC236}">
                <a16:creationId xmlns:a16="http://schemas.microsoft.com/office/drawing/2014/main" xmlns="" id="{C9A6442B-CF7E-4043-BFA5-DBB6C2272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557" y="163296"/>
            <a:ext cx="364165" cy="36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69149" y="152996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89060" y="168859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4EE4609-16C4-4D88-9D92-48C18BACE80E}"/>
              </a:ext>
            </a:extLst>
          </p:cNvPr>
          <p:cNvSpPr/>
          <p:nvPr/>
        </p:nvSpPr>
        <p:spPr>
          <a:xfrm>
            <a:off x="464777" y="132816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2911571" y="161074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62C3EC93-BCDC-4745-A7D7-120E90089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0" y="191292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6EB44DFB-B766-41E8-804C-44511C059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082" y="133830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7" name="Picture 4" descr="Revenue - Free business icons">
            <a:extLst>
              <a:ext uri="{FF2B5EF4-FFF2-40B4-BE49-F238E27FC236}">
                <a16:creationId xmlns:a16="http://schemas.microsoft.com/office/drawing/2014/main" xmlns="" id="{8DF0079D-DCD9-45EB-B6A5-2B974687E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ED1D927C-AD39-4A63-AEF8-ED69659A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2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Business, strategy icon - Free download on Iconfinder">
            <a:extLst>
              <a:ext uri="{FF2B5EF4-FFF2-40B4-BE49-F238E27FC236}">
                <a16:creationId xmlns:a16="http://schemas.microsoft.com/office/drawing/2014/main" xmlns="" id="{CE0BF3B1-4989-428F-A86E-0832132D1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856" y="191292"/>
            <a:ext cx="367026" cy="3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ompany, group, people, strong, team icon - Download on Iconfinder">
            <a:extLst>
              <a:ext uri="{FF2B5EF4-FFF2-40B4-BE49-F238E27FC236}">
                <a16:creationId xmlns:a16="http://schemas.microsoft.com/office/drawing/2014/main" xmlns="" id="{A11DB939-E0FA-40B1-8471-6E106F53C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97" y="132816"/>
            <a:ext cx="364165" cy="36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inancial Icon #31238 - Free Icons Library">
            <a:extLst>
              <a:ext uri="{FF2B5EF4-FFF2-40B4-BE49-F238E27FC236}">
                <a16:creationId xmlns:a16="http://schemas.microsoft.com/office/drawing/2014/main" xmlns="" id="{3EC9826D-DC9C-4207-AE6D-E00F6AFBC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583" y="160593"/>
            <a:ext cx="366713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vestment icon | Marketing icon, Icon, Investing">
            <a:extLst>
              <a:ext uri="{FF2B5EF4-FFF2-40B4-BE49-F238E27FC236}">
                <a16:creationId xmlns:a16="http://schemas.microsoft.com/office/drawing/2014/main" xmlns="" id="{87C3FF44-AF46-4247-8B55-351D13A60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1" y="143866"/>
            <a:ext cx="367524" cy="36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D9869CF-30BE-4DB8-9BCA-4AA5B6FF7BCB}"/>
              </a:ext>
            </a:extLst>
          </p:cNvPr>
          <p:cNvSpPr txBox="1"/>
          <p:nvPr/>
        </p:nvSpPr>
        <p:spPr>
          <a:xfrm>
            <a:off x="-1057" y="982360"/>
            <a:ext cx="235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Investment &amp; Funding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D4C971C-14D8-492F-9A01-46E3BE482E5D}"/>
              </a:ext>
            </a:extLst>
          </p:cNvPr>
          <p:cNvSpPr txBox="1"/>
          <p:nvPr/>
        </p:nvSpPr>
        <p:spPr>
          <a:xfrm>
            <a:off x="1595772" y="1951615"/>
            <a:ext cx="9118656" cy="128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چه میزان بودجه برای پیاده‌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سازی این ایده خود نیاز دارید؟ این بودجه از چه مسیری قرار است تأمین شود؟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در برنامه خود، چه زمانی را برای جذب سرمایه‌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گذار پیش‌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بینی نموده‌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اید؟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F9E1427-804A-4839-8140-C4984A99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24405" y="669036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بودجه و حمایت مورد نیاز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pic>
        <p:nvPicPr>
          <p:cNvPr id="56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775F2E2D-B459-4C7A-A854-021654C61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44" y="175973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Financial Icon #31238 - Free Icons Library">
            <a:extLst>
              <a:ext uri="{FF2B5EF4-FFF2-40B4-BE49-F238E27FC236}">
                <a16:creationId xmlns:a16="http://schemas.microsoft.com/office/drawing/2014/main" xmlns="" id="{1F86DBE3-DAFB-4E87-98D0-3566487B7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463" y="191073"/>
            <a:ext cx="366713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7AB773E-43EC-47DA-AA74-1F0A0562AC48}"/>
              </a:ext>
            </a:extLst>
          </p:cNvPr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CC346D6-7B11-4F74-B85C-0320E6AF9E26}"/>
              </a:ext>
            </a:extLst>
          </p:cNvPr>
          <p:cNvSpPr/>
          <p:nvPr/>
        </p:nvSpPr>
        <p:spPr>
          <a:xfrm>
            <a:off x="466549" y="138100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F54270A5-841F-48F5-B522-0BA572125779}"/>
              </a:ext>
            </a:extLst>
          </p:cNvPr>
          <p:cNvSpPr/>
          <p:nvPr/>
        </p:nvSpPr>
        <p:spPr>
          <a:xfrm>
            <a:off x="1689060" y="168859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CCA7B37A-9B2E-4A0E-81C1-DD5D0F719448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88B7C4F0-79DB-4E23-A296-B2FF7712128A}"/>
              </a:ext>
            </a:extLst>
          </p:cNvPr>
          <p:cNvSpPr/>
          <p:nvPr/>
        </p:nvSpPr>
        <p:spPr>
          <a:xfrm>
            <a:off x="11469149" y="132816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E1442B9-F2FF-4654-97A1-9BB1BAB8182A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02E8E9E-ECC2-42BA-AD00-5E8458E797C0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91EA05C6-4BAD-4B01-BEBD-381D754AFC64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0378C2C-3230-4728-A3DF-59E5FA576AF4}"/>
              </a:ext>
            </a:extLst>
          </p:cNvPr>
          <p:cNvSpPr/>
          <p:nvPr/>
        </p:nvSpPr>
        <p:spPr>
          <a:xfrm>
            <a:off x="2911571" y="161074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85FA6BF-6EC8-453F-861F-D584CEDF61EC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C6CF216B-0926-43B4-A74C-8B42F39DF971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A55696AC-43CB-4F24-AE13-AC09E08A8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438" y="191292"/>
            <a:ext cx="396752" cy="3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BC8EC620-3725-40AC-8DB5-2306A4C30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0" y="191292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54635A35-E7F9-4C7E-8042-1DCBFA331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082" y="133830"/>
            <a:ext cx="455508" cy="4555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Revenue - Free business icons">
            <a:extLst>
              <a:ext uri="{FF2B5EF4-FFF2-40B4-BE49-F238E27FC236}">
                <a16:creationId xmlns:a16="http://schemas.microsoft.com/office/drawing/2014/main" xmlns="" id="{1985A3D9-7BEB-4114-9708-9875F46E0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Location, map, navigation, pin, place, road, roadmap icon - Download on  Iconfinder">
            <a:extLst>
              <a:ext uri="{FF2B5EF4-FFF2-40B4-BE49-F238E27FC236}">
                <a16:creationId xmlns:a16="http://schemas.microsoft.com/office/drawing/2014/main" xmlns="" id="{E0AE78D1-842A-4A45-89A0-AC4C17B5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24" y="154503"/>
            <a:ext cx="401439" cy="4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Business, strategy icon - Free download on Iconfinder">
            <a:extLst>
              <a:ext uri="{FF2B5EF4-FFF2-40B4-BE49-F238E27FC236}">
                <a16:creationId xmlns:a16="http://schemas.microsoft.com/office/drawing/2014/main" xmlns="" id="{500517B1-F60F-4EA2-A70A-2E24D228A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856" y="191292"/>
            <a:ext cx="367026" cy="3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ompany, group, people, strong, team icon - Download on Iconfinder">
            <a:extLst>
              <a:ext uri="{FF2B5EF4-FFF2-40B4-BE49-F238E27FC236}">
                <a16:creationId xmlns:a16="http://schemas.microsoft.com/office/drawing/2014/main" xmlns="" id="{C9A6442B-CF7E-4043-BFA5-DBB6C2272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97" y="132816"/>
            <a:ext cx="364165" cy="36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C5558856-4D19-4C90-886C-7E2EC35E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284" y="165810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Financial Icon #31238 - Free Icons Library">
            <a:extLst>
              <a:ext uri="{FF2B5EF4-FFF2-40B4-BE49-F238E27FC236}">
                <a16:creationId xmlns:a16="http://schemas.microsoft.com/office/drawing/2014/main" xmlns="" id="{6066351D-3789-484C-A2E8-97232B570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583" y="160593"/>
            <a:ext cx="366713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nvestment icon | Marketing icon, Icon, Investing">
            <a:extLst>
              <a:ext uri="{FF2B5EF4-FFF2-40B4-BE49-F238E27FC236}">
                <a16:creationId xmlns:a16="http://schemas.microsoft.com/office/drawing/2014/main" xmlns="" id="{10B3B43B-C79B-4EF1-98DA-477737F72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5" y="161205"/>
            <a:ext cx="367524" cy="36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2D60B8-D25D-4982-B768-7F0CC097A042}"/>
              </a:ext>
            </a:extLst>
          </p:cNvPr>
          <p:cNvSpPr txBox="1"/>
          <p:nvPr/>
        </p:nvSpPr>
        <p:spPr>
          <a:xfrm>
            <a:off x="3296984" y="2891164"/>
            <a:ext cx="489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سپاس از توجه شما</a:t>
            </a:r>
            <a:endParaRPr lang="en-US" sz="3200" dirty="0">
              <a:solidFill>
                <a:srgbClr val="FF000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E925005-A637-41A9-94B8-FC72125D50DD}"/>
              </a:ext>
            </a:extLst>
          </p:cNvPr>
          <p:cNvSpPr/>
          <p:nvPr/>
        </p:nvSpPr>
        <p:spPr>
          <a:xfrm>
            <a:off x="4279826" y="3849518"/>
            <a:ext cx="216024" cy="2308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8814D58-929A-4138-847E-835D1E02D90C}"/>
              </a:ext>
            </a:extLst>
          </p:cNvPr>
          <p:cNvSpPr/>
          <p:nvPr/>
        </p:nvSpPr>
        <p:spPr>
          <a:xfrm>
            <a:off x="6800105" y="3855167"/>
            <a:ext cx="216024" cy="2308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CA1498C5-886D-4A5E-8474-A84B1E6BF114}"/>
              </a:ext>
            </a:extLst>
          </p:cNvPr>
          <p:cNvSpPr/>
          <p:nvPr/>
        </p:nvSpPr>
        <p:spPr>
          <a:xfrm>
            <a:off x="4495850" y="4308048"/>
            <a:ext cx="2492313" cy="748486"/>
          </a:xfrm>
          <a:custGeom>
            <a:avLst/>
            <a:gdLst>
              <a:gd name="connsiteX0" fmla="*/ 0 w 2492313"/>
              <a:gd name="connsiteY0" fmla="*/ 90081 h 748486"/>
              <a:gd name="connsiteX1" fmla="*/ 1036320 w 2492313"/>
              <a:gd name="connsiteY1" fmla="*/ 748449 h 748486"/>
              <a:gd name="connsiteX2" fmla="*/ 2353056 w 2492313"/>
              <a:gd name="connsiteY2" fmla="*/ 65697 h 748486"/>
              <a:gd name="connsiteX3" fmla="*/ 2389632 w 2492313"/>
              <a:gd name="connsiteY3" fmla="*/ 65697 h 74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2313" h="748486">
                <a:moveTo>
                  <a:pt x="0" y="90081"/>
                </a:moveTo>
                <a:cubicBezTo>
                  <a:pt x="322072" y="421297"/>
                  <a:pt x="644144" y="752513"/>
                  <a:pt x="1036320" y="748449"/>
                </a:cubicBezTo>
                <a:cubicBezTo>
                  <a:pt x="1428496" y="744385"/>
                  <a:pt x="2127504" y="179489"/>
                  <a:pt x="2353056" y="65697"/>
                </a:cubicBezTo>
                <a:cubicBezTo>
                  <a:pt x="2578608" y="-48095"/>
                  <a:pt x="2484120" y="8801"/>
                  <a:pt x="2389632" y="6569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C6804574-DC71-4DEF-86F2-F3647204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4701" y="6359045"/>
            <a:ext cx="4114800" cy="3651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roshd.guilan.ac.ir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469D85B9-B618-4CBD-AA24-DA3640FF2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" y="16609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0B3FB-D185-4E36-8ED2-009B425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B1F97B"/>
              </a:clrFrom>
              <a:clrTo>
                <a:srgbClr val="B1F97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46" y="900111"/>
            <a:ext cx="1209470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469D85B9-B618-4CBD-AA24-DA3640FF2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" y="16609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0B3FB-D185-4E36-8ED2-009B425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B1F97B"/>
              </a:clrFrom>
              <a:clrTo>
                <a:srgbClr val="B1F97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7" y="776286"/>
            <a:ext cx="1217810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469D85B9-B618-4CBD-AA24-DA3640FF2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" y="16609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999553-456A-448E-BBC7-8B387EACE294}"/>
              </a:ext>
            </a:extLst>
          </p:cNvPr>
          <p:cNvSpPr txBox="1"/>
          <p:nvPr/>
        </p:nvSpPr>
        <p:spPr>
          <a:xfrm>
            <a:off x="10726935" y="127673"/>
            <a:ext cx="133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0070C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راهنما: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0B3FB-D185-4E36-8ED2-009B425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51260B2-F0C8-490B-91E6-E7C4D03A6873}"/>
              </a:ext>
            </a:extLst>
          </p:cNvPr>
          <p:cNvSpPr txBox="1"/>
          <p:nvPr/>
        </p:nvSpPr>
        <p:spPr>
          <a:xfrm>
            <a:off x="1324983" y="170319"/>
            <a:ext cx="942375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در این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فایل الگویی،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آنچه باید در کسب‌ و کارتان به آن بیاندیشید آورده شده است. به هر میزان بتوانید در ارائه‌ی خود به پرسش‌های مطرح‌شده در اسلایدهای بعدی پاسخ دهید، هم در جلسه‌ی دفاع موفق‌تر خواهید بود و هم در کسب ‌و کارتان به مشکلات کمتری برخورد خواهید کرد.</a:t>
            </a: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Pitch Deck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خود را بر اساس این اسلایدها آماده کنید.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این اسلاید برای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راهنمایی شماست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برای روز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ارائه آن را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Hide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کنید.</a:t>
            </a:r>
            <a:endParaRPr lang="af-ZA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af-ZA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مهم: ملاک ارزیابی این </a:t>
            </a: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پاورپوینت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محتوای آن میباشد، شما آزادید از قالب مورد نظر خود استفاده نمایید</a:t>
            </a: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مهم: ارائه شما حداکثر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15دقیقه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میباشد. </a:t>
            </a: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لطفا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در ارائه خود به این نکته کلیدی توجه فرمایید.</a:t>
            </a: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مهم: در قسمت محصولات یا سرویس، اگر نیاز به جزئیات بیشتر میباشد، لطفا مستندات خود را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همراه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داشته باشید تا در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صورت پرسش از سوی داوران ارائه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فرمایید.</a:t>
            </a: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مهم: 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نیاز نیست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به تک تک سوالات اسلاید ها پاسخ جداگانه دهید، محتوایی که ارائه میکنید باید دربرگیرنده ی سوالات پرسیده شده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باشد</a:t>
            </a:r>
          </a:p>
          <a:p>
            <a:pPr algn="just" rtl="1"/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** توجه: لطفا تعداد، چیدمان و عناوین اسلایدها را به هیچ عنوان تغییر ندهید و ارائه خود را براساس 10 تیتر مشخص شده در قسمت بالای اسلایدهای بعد پیش ببرید.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65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89060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4EE4609-16C4-4D88-9D92-48C18BACE80E}"/>
              </a:ext>
            </a:extLst>
          </p:cNvPr>
          <p:cNvSpPr/>
          <p:nvPr/>
        </p:nvSpPr>
        <p:spPr>
          <a:xfrm>
            <a:off x="11469149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2911571" y="161074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0F63E8-3945-4075-8159-42CF34CC3210}"/>
              </a:ext>
            </a:extLst>
          </p:cNvPr>
          <p:cNvSpPr txBox="1"/>
          <p:nvPr/>
        </p:nvSpPr>
        <p:spPr>
          <a:xfrm>
            <a:off x="1583489" y="1235335"/>
            <a:ext cx="9118656" cy="4173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معرفی تیم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توانمندی‌های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افراد و سوابق قبلی (کاری، تحصیلات، تخصص و ....)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سابقه‌ی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شکل‌گیری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تیم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سمت شغلی  افراد تیم در ایده کسب و کاری که ارائه میکنید</a:t>
            </a:r>
            <a:endParaRPr lang="af-ZA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اگر بنا به دلایلی، هر یک از افراد تیم شما، تیم را ترک نماید، چگونه این خلاء را پر خواهید کرد؟</a:t>
            </a:r>
            <a:endParaRPr lang="af-ZA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چرا تیم شما بهترین افراد برای اجرای ایده پیشنهادی است؟ برتری خود نسبت به سایر افراد با ورود به ایده مشابه را توضیح دهید.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a-IR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999553-456A-448E-BBC7-8B387EACE294}"/>
              </a:ext>
            </a:extLst>
          </p:cNvPr>
          <p:cNvSpPr txBox="1"/>
          <p:nvPr/>
        </p:nvSpPr>
        <p:spPr>
          <a:xfrm>
            <a:off x="11090390" y="610478"/>
            <a:ext cx="1065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معرفی تیم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0B3FB-D185-4E36-8ED2-009B425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11469149" y="138380"/>
            <a:ext cx="455508" cy="441619"/>
            <a:chOff x="466549" y="138100"/>
            <a:chExt cx="455508" cy="441619"/>
          </a:xfrm>
        </p:grpSpPr>
        <p:sp>
          <p:nvSpPr>
            <p:cNvPr id="35" name="Oval 34"/>
            <p:cNvSpPr/>
            <p:nvPr/>
          </p:nvSpPr>
          <p:spPr>
            <a:xfrm>
              <a:off x="466549" y="138100"/>
              <a:ext cx="455508" cy="4416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7" name="Picture 6" descr="introduction Icon - Download introduction Icon 2044552 | Noun Project">
              <a:extLst>
                <a:ext uri="{FF2B5EF4-FFF2-40B4-BE49-F238E27FC236}">
                  <a16:creationId xmlns:a16="http://schemas.microsoft.com/office/drawing/2014/main" xmlns="" id="{469D85B9-B618-4CBD-AA24-DA3640FF25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444" y="166091"/>
              <a:ext cx="355718" cy="35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Oval 37"/>
          <p:cNvSpPr/>
          <p:nvPr/>
        </p:nvSpPr>
        <p:spPr>
          <a:xfrm>
            <a:off x="497010" y="161073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246637" y="123140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4EE4609-16C4-4D88-9D92-48C18BACE80E}"/>
              </a:ext>
            </a:extLst>
          </p:cNvPr>
          <p:cNvSpPr/>
          <p:nvPr/>
        </p:nvSpPr>
        <p:spPr>
          <a:xfrm>
            <a:off x="11469149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2911571" y="161074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FBC9B486-B44F-46AF-BC34-BC08C0B94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015" y="148056"/>
            <a:ext cx="396752" cy="3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1474984" y="132816"/>
            <a:ext cx="455508" cy="441619"/>
            <a:chOff x="466549" y="138100"/>
            <a:chExt cx="455508" cy="441619"/>
          </a:xfrm>
        </p:grpSpPr>
        <p:sp>
          <p:nvSpPr>
            <p:cNvPr id="4" name="Oval 3"/>
            <p:cNvSpPr/>
            <p:nvPr/>
          </p:nvSpPr>
          <p:spPr>
            <a:xfrm>
              <a:off x="466549" y="138100"/>
              <a:ext cx="455508" cy="441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2" name="Picture 6" descr="introduction Icon - Download introduction Icon 2044552 | Noun Project">
              <a:extLst>
                <a:ext uri="{FF2B5EF4-FFF2-40B4-BE49-F238E27FC236}">
                  <a16:creationId xmlns:a16="http://schemas.microsoft.com/office/drawing/2014/main" xmlns="" id="{DBA15C6A-E6C8-415A-82C3-85F3933CD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444" y="166091"/>
              <a:ext cx="355718" cy="35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02B6557-584E-4658-B661-9C4C9FC4B650}"/>
              </a:ext>
            </a:extLst>
          </p:cNvPr>
          <p:cNvSpPr txBox="1"/>
          <p:nvPr/>
        </p:nvSpPr>
        <p:spPr>
          <a:xfrm>
            <a:off x="8608501" y="656824"/>
            <a:ext cx="3337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بیان مشکل موجود که منجر به طرح ایده شد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1686B1-16D8-46B5-8C26-16145384F431}"/>
              </a:ext>
            </a:extLst>
          </p:cNvPr>
          <p:cNvSpPr txBox="1"/>
          <p:nvPr/>
        </p:nvSpPr>
        <p:spPr>
          <a:xfrm>
            <a:off x="1238754" y="1319472"/>
            <a:ext cx="9958308" cy="2910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دقیقا چه مشکلی را قرار هست حل کنید؟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تا چه میزان اطمنیان دارید که مشکل موجود واقعا نیاز به حل شدن دارد؟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دقیقا زمان مناسبی را انتخاب کرده اید که به حل مشکل موجود بپردازید؟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(آیا را حل شما مطابق با نیاز فعلی جامعه است و یا از آن جلوتر است؟)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مشکلات فعلی چه معضلاتی را بوجود آورده است که قرار است با راه حل تیم شما حل بشود؟)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چگونه و به چه وسیله به مشکل موجود پی برده ‌اید؟ 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C108190-5DDC-4875-A501-1626198E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0253450" y="138379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4EE4609-16C4-4D88-9D92-48C18BACE80E}"/>
              </a:ext>
            </a:extLst>
          </p:cNvPr>
          <p:cNvSpPr/>
          <p:nvPr/>
        </p:nvSpPr>
        <p:spPr>
          <a:xfrm>
            <a:off x="11469149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9024126" y="130856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F4BD6140-C2D3-40FE-9144-1968D5E08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690" y="153208"/>
            <a:ext cx="411401" cy="41140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10242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768C2442-2514-4CE2-9C63-9B40E2CAA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365" y="161074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FCF7974-AF6D-4221-80A7-3FBF19F7F542}"/>
              </a:ext>
            </a:extLst>
          </p:cNvPr>
          <p:cNvSpPr txBox="1"/>
          <p:nvPr/>
        </p:nvSpPr>
        <p:spPr>
          <a:xfrm>
            <a:off x="7934794" y="635949"/>
            <a:ext cx="2634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راهکار پیشنهادی برای حل مشکل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032E12-F50B-415D-8B29-14FFDE69249E}"/>
              </a:ext>
            </a:extLst>
          </p:cNvPr>
          <p:cNvSpPr txBox="1"/>
          <p:nvPr/>
        </p:nvSpPr>
        <p:spPr>
          <a:xfrm>
            <a:off x="872162" y="1120614"/>
            <a:ext cx="10684311" cy="549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صورت کلی و با زبان آسان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 حل خود برای مشکل موجود (</a:t>
            </a:r>
            <a:r>
              <a:rPr lang="fa-IR" sz="2000" b="1" u="sng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سرویس/محصول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 و </a:t>
            </a: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ایده‌ی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کسب و کار خود را توضیح دهید. به وضوح نشان دهید 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ارزش پیشنهادی 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ایده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Value Proposition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چیست؟</a:t>
            </a:r>
          </a:p>
          <a:p>
            <a:pPr marL="800100" lvl="1" indent="-342900" algn="r" rt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مورد ارزش پیشنهادی بیشتر بخوانید.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  <a:hlinkClick r:id="rId6"/>
              </a:rPr>
              <a:t>کلیک </a:t>
            </a:r>
            <a:r>
              <a:rPr lang="fa-I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  <a:hlinkClick r:id="rId6"/>
              </a:rPr>
              <a:t>کنید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راه حل پیشنهادی شما، نوآوری علمی دارد؟ قابلیت تبدیل به یک محصول دانش بنیان را خواهد داشت؟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نقشه‌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 پیشنهادی خود برای شروع کسب و کار به صورت برنامه‌های کوتاه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‌مدت، میان‌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مدت و بلند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مدت توضیح دهید. (قرار هست از کدام نقطه به کدام نقطه برسید؟ به زبان دیگر، برنامه اجرایی شما چیست؟)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راه حل شما سودآور (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Profitable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)، مقیاس‌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پذیر (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Scalable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 و قابل تکرار شدن (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Repeatable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 هست؟ توضیح دهید.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7"/>
              </a:rPr>
              <a:t>بیشتر بخوانید</a:t>
            </a: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برای پیاده‌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سازی راه حل خود، زمان مناسبی را انتخاب نموده اید؟ توضیح دهید.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 حل پیشنهادی شما چه مزیت مهمی را به خود اختصاص میدهد که شما را از بقیه متمایز میکند؟ (مزیت های رقابتی شما چیست؟)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8"/>
              </a:rPr>
              <a:t>بیشتر بخوانید</a:t>
            </a: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با مجسم کردن کوتاه پروفایل مشتری نهایی خود، توضیح دهید چگونه مشکل برای مشتری نهایی حل میشود و چرا باید مشتری راه حل شما را انتخاب کند؟ 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9"/>
              </a:rPr>
              <a:t>بیشتر بخوانید</a:t>
            </a: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CDC2834-9D29-4D1C-A803-100A3F2C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2914882" y="168727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69149" y="153340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3D98EF7A-1BD5-4026-A302-D032EBF32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44" y="18133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245131" y="139668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9246D802-9601-447F-939F-6AB105DACB57}"/>
              </a:ext>
            </a:extLst>
          </p:cNvPr>
          <p:cNvSpPr/>
          <p:nvPr/>
        </p:nvSpPr>
        <p:spPr>
          <a:xfrm>
            <a:off x="7801615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0B601776-494E-423B-99CB-32AA1FCF5C1F}"/>
              </a:ext>
            </a:extLst>
          </p:cNvPr>
          <p:cNvSpPr/>
          <p:nvPr/>
        </p:nvSpPr>
        <p:spPr>
          <a:xfrm>
            <a:off x="9024126" y="116758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FBE479D5-D344-4BA3-830F-46EAAB306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0" y="191292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B6BAFEC2-8338-4FF3-9ECE-448E3429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877" y="154096"/>
            <a:ext cx="411401" cy="41140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1D08DA0-C2C9-471F-B90A-9B171A2ECBBB}"/>
              </a:ext>
            </a:extLst>
          </p:cNvPr>
          <p:cNvSpPr txBox="1"/>
          <p:nvPr/>
        </p:nvSpPr>
        <p:spPr>
          <a:xfrm>
            <a:off x="7008620" y="614498"/>
            <a:ext cx="2061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بازار هدف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AAACB77-0FAC-4F0C-8BCD-3A3E4F1D6A6D}"/>
              </a:ext>
            </a:extLst>
          </p:cNvPr>
          <p:cNvSpPr txBox="1"/>
          <p:nvPr/>
        </p:nvSpPr>
        <p:spPr>
          <a:xfrm>
            <a:off x="274320" y="1494415"/>
            <a:ext cx="11194830" cy="214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کاراکترهای مشتریان هدف نهایی خود را کامل توضیح دهید (وجه اشتراکات، دسته‌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بندی مشتریان و...)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6"/>
              </a:rPr>
              <a:t>بیشتر </a:t>
            </a:r>
            <a:r>
              <a:rPr lang="fa-I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6"/>
              </a:rPr>
              <a:t>بخوانید</a:t>
            </a:r>
            <a:endParaRPr lang="fa-IR" sz="20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اگر بخواهید مشتریان هدف خود را دسته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‌بندی کنید، بر چه اساس آنها را اولویت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‌بندی می‌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کنید</a:t>
            </a:r>
            <a:r>
              <a:rPr lang="fa-IR" sz="2000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اندازه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بازار 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هدف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شما به صورت تخمینی چقدر است؟ این داده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‌ها را از کجا جمع‌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آوری نموده‌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اید؟ (تحقیقات بازار). </a:t>
            </a:r>
            <a:r>
              <a:rPr lang="fa-I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7"/>
              </a:rPr>
              <a:t>بیشتر بخوانید</a:t>
            </a:r>
            <a:endParaRPr lang="fa-IR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A7FFDB5-5BCA-46F9-80D1-057F291E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35339" y="878638"/>
            <a:ext cx="155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Target Market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7820051" y="138509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B084C6CF-1AE5-40A4-A7D2-304D560C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51" y="127261"/>
            <a:ext cx="455508" cy="45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9039366" y="125797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0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FBE479D5-D344-4BA3-830F-46EAAB306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605" y="156015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1469149" y="153748"/>
            <a:ext cx="455508" cy="441619"/>
            <a:chOff x="835176" y="670299"/>
            <a:chExt cx="455508" cy="441619"/>
          </a:xfrm>
        </p:grpSpPr>
        <p:sp>
          <p:nvSpPr>
            <p:cNvPr id="4" name="Oval 3"/>
            <p:cNvSpPr/>
            <p:nvPr/>
          </p:nvSpPr>
          <p:spPr>
            <a:xfrm>
              <a:off x="835176" y="670299"/>
              <a:ext cx="455508" cy="441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7" name="Picture 6" descr="introduction Icon - Download introduction Icon 2044552 | Noun Project">
              <a:extLst>
                <a:ext uri="{FF2B5EF4-FFF2-40B4-BE49-F238E27FC236}">
                  <a16:creationId xmlns:a16="http://schemas.microsoft.com/office/drawing/2014/main" xmlns="" id="{BF8B3178-23C1-46D7-8966-241CC636DB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158" y="700779"/>
              <a:ext cx="355718" cy="35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2914882" y="168727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F4BD6140-C2D3-40FE-9144-1968D5E08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690" y="153208"/>
            <a:ext cx="411401" cy="41140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539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95" y="343950"/>
            <a:ext cx="1196479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9039366" y="125797"/>
            <a:ext cx="455508" cy="4416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1180413" y="3804181"/>
            <a:ext cx="262213" cy="361905"/>
          </a:xfrm>
          <a:custGeom>
            <a:avLst/>
            <a:gdLst>
              <a:gd name="T0" fmla="*/ 908 w 2456"/>
              <a:gd name="T1" fmla="*/ 362 h 3389"/>
              <a:gd name="T2" fmla="*/ 580 w 2456"/>
              <a:gd name="T3" fmla="*/ 564 h 3389"/>
              <a:gd name="T4" fmla="*/ 368 w 2456"/>
              <a:gd name="T5" fmla="*/ 875 h 3389"/>
              <a:gd name="T6" fmla="*/ 314 w 2456"/>
              <a:gd name="T7" fmla="*/ 1251 h 3389"/>
              <a:gd name="T8" fmla="*/ 379 w 2456"/>
              <a:gd name="T9" fmla="*/ 1553 h 3389"/>
              <a:gd name="T10" fmla="*/ 501 w 2456"/>
              <a:gd name="T11" fmla="*/ 1781 h 3389"/>
              <a:gd name="T12" fmla="*/ 642 w 2456"/>
              <a:gd name="T13" fmla="*/ 1993 h 3389"/>
              <a:gd name="T14" fmla="*/ 730 w 2456"/>
              <a:gd name="T15" fmla="*/ 2231 h 3389"/>
              <a:gd name="T16" fmla="*/ 783 w 2456"/>
              <a:gd name="T17" fmla="*/ 2394 h 3389"/>
              <a:gd name="T18" fmla="*/ 1629 w 2456"/>
              <a:gd name="T19" fmla="*/ 2435 h 3389"/>
              <a:gd name="T20" fmla="*/ 1720 w 2456"/>
              <a:gd name="T21" fmla="*/ 2315 h 3389"/>
              <a:gd name="T22" fmla="*/ 1767 w 2456"/>
              <a:gd name="T23" fmla="*/ 2083 h 3389"/>
              <a:gd name="T24" fmla="*/ 1900 w 2456"/>
              <a:gd name="T25" fmla="*/ 1862 h 3389"/>
              <a:gd name="T26" fmla="*/ 2031 w 2456"/>
              <a:gd name="T27" fmla="*/ 1651 h 3389"/>
              <a:gd name="T28" fmla="*/ 2126 w 2456"/>
              <a:gd name="T29" fmla="*/ 1383 h 3389"/>
              <a:gd name="T30" fmla="*/ 2131 w 2456"/>
              <a:gd name="T31" fmla="*/ 1022 h 3389"/>
              <a:gd name="T32" fmla="*/ 1978 w 2456"/>
              <a:gd name="T33" fmla="*/ 677 h 3389"/>
              <a:gd name="T34" fmla="*/ 1691 w 2456"/>
              <a:gd name="T35" fmla="*/ 426 h 3389"/>
              <a:gd name="T36" fmla="*/ 1312 w 2456"/>
              <a:gd name="T37" fmla="*/ 312 h 3389"/>
              <a:gd name="T38" fmla="*/ 1522 w 2456"/>
              <a:gd name="T39" fmla="*/ 35 h 3389"/>
              <a:gd name="T40" fmla="*/ 1952 w 2456"/>
              <a:gd name="T41" fmla="*/ 227 h 3389"/>
              <a:gd name="T42" fmla="*/ 2272 w 2456"/>
              <a:gd name="T43" fmla="*/ 557 h 3389"/>
              <a:gd name="T44" fmla="*/ 2439 w 2456"/>
              <a:gd name="T45" fmla="*/ 987 h 3389"/>
              <a:gd name="T46" fmla="*/ 2437 w 2456"/>
              <a:gd name="T47" fmla="*/ 1411 h 3389"/>
              <a:gd name="T48" fmla="*/ 2342 w 2456"/>
              <a:gd name="T49" fmla="*/ 1723 h 3389"/>
              <a:gd name="T50" fmla="*/ 2210 w 2456"/>
              <a:gd name="T51" fmla="*/ 1957 h 3389"/>
              <a:gd name="T52" fmla="*/ 2075 w 2456"/>
              <a:gd name="T53" fmla="*/ 2160 h 3389"/>
              <a:gd name="T54" fmla="*/ 2030 w 2456"/>
              <a:gd name="T55" fmla="*/ 2341 h 3389"/>
              <a:gd name="T56" fmla="*/ 1903 w 2456"/>
              <a:gd name="T57" fmla="*/ 2602 h 3389"/>
              <a:gd name="T58" fmla="*/ 1800 w 2456"/>
              <a:gd name="T59" fmla="*/ 2777 h 3389"/>
              <a:gd name="T60" fmla="*/ 1791 w 2456"/>
              <a:gd name="T61" fmla="*/ 2941 h 3389"/>
              <a:gd name="T62" fmla="*/ 1787 w 2456"/>
              <a:gd name="T63" fmla="*/ 3016 h 3389"/>
              <a:gd name="T64" fmla="*/ 1751 w 2456"/>
              <a:gd name="T65" fmla="*/ 3117 h 3389"/>
              <a:gd name="T66" fmla="*/ 1623 w 2456"/>
              <a:gd name="T67" fmla="*/ 3228 h 3389"/>
              <a:gd name="T68" fmla="*/ 1434 w 2456"/>
              <a:gd name="T69" fmla="*/ 3364 h 3389"/>
              <a:gd name="T70" fmla="*/ 1078 w 2456"/>
              <a:gd name="T71" fmla="*/ 3386 h 3389"/>
              <a:gd name="T72" fmla="*/ 922 w 2456"/>
              <a:gd name="T73" fmla="*/ 3266 h 3389"/>
              <a:gd name="T74" fmla="*/ 735 w 2456"/>
              <a:gd name="T75" fmla="*/ 3155 h 3389"/>
              <a:gd name="T76" fmla="*/ 672 w 2456"/>
              <a:gd name="T77" fmla="*/ 3038 h 3389"/>
              <a:gd name="T78" fmla="*/ 667 w 2456"/>
              <a:gd name="T79" fmla="*/ 2985 h 3389"/>
              <a:gd name="T80" fmla="*/ 660 w 2456"/>
              <a:gd name="T81" fmla="*/ 2845 h 3389"/>
              <a:gd name="T82" fmla="*/ 651 w 2456"/>
              <a:gd name="T83" fmla="*/ 2689 h 3389"/>
              <a:gd name="T84" fmla="*/ 456 w 2456"/>
              <a:gd name="T85" fmla="*/ 2451 h 3389"/>
              <a:gd name="T86" fmla="*/ 411 w 2456"/>
              <a:gd name="T87" fmla="*/ 2226 h 3389"/>
              <a:gd name="T88" fmla="*/ 300 w 2456"/>
              <a:gd name="T89" fmla="*/ 2035 h 3389"/>
              <a:gd name="T90" fmla="*/ 166 w 2456"/>
              <a:gd name="T91" fmla="*/ 1825 h 3389"/>
              <a:gd name="T92" fmla="*/ 50 w 2456"/>
              <a:gd name="T93" fmla="*/ 1547 h 3389"/>
              <a:gd name="T94" fmla="*/ 0 w 2456"/>
              <a:gd name="T95" fmla="*/ 1178 h 3389"/>
              <a:gd name="T96" fmla="*/ 97 w 2456"/>
              <a:gd name="T97" fmla="*/ 720 h 3389"/>
              <a:gd name="T98" fmla="*/ 360 w 2456"/>
              <a:gd name="T99" fmla="*/ 346 h 3389"/>
              <a:gd name="T100" fmla="*/ 751 w 2456"/>
              <a:gd name="T101" fmla="*/ 93 h 3389"/>
              <a:gd name="T102" fmla="*/ 1228 w 2456"/>
              <a:gd name="T103" fmla="*/ 0 h 3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56" h="3389">
                <a:moveTo>
                  <a:pt x="1228" y="308"/>
                </a:moveTo>
                <a:lnTo>
                  <a:pt x="1144" y="312"/>
                </a:lnTo>
                <a:lnTo>
                  <a:pt x="1063" y="322"/>
                </a:lnTo>
                <a:lnTo>
                  <a:pt x="985" y="339"/>
                </a:lnTo>
                <a:lnTo>
                  <a:pt x="908" y="362"/>
                </a:lnTo>
                <a:lnTo>
                  <a:pt x="835" y="392"/>
                </a:lnTo>
                <a:lnTo>
                  <a:pt x="765" y="428"/>
                </a:lnTo>
                <a:lnTo>
                  <a:pt x="699" y="468"/>
                </a:lnTo>
                <a:lnTo>
                  <a:pt x="638" y="513"/>
                </a:lnTo>
                <a:lnTo>
                  <a:pt x="580" y="564"/>
                </a:lnTo>
                <a:lnTo>
                  <a:pt x="527" y="618"/>
                </a:lnTo>
                <a:lnTo>
                  <a:pt x="480" y="677"/>
                </a:lnTo>
                <a:lnTo>
                  <a:pt x="437" y="740"/>
                </a:lnTo>
                <a:lnTo>
                  <a:pt x="400" y="805"/>
                </a:lnTo>
                <a:lnTo>
                  <a:pt x="368" y="875"/>
                </a:lnTo>
                <a:lnTo>
                  <a:pt x="344" y="948"/>
                </a:lnTo>
                <a:lnTo>
                  <a:pt x="326" y="1022"/>
                </a:lnTo>
                <a:lnTo>
                  <a:pt x="315" y="1099"/>
                </a:lnTo>
                <a:lnTo>
                  <a:pt x="311" y="1178"/>
                </a:lnTo>
                <a:lnTo>
                  <a:pt x="314" y="1251"/>
                </a:lnTo>
                <a:lnTo>
                  <a:pt x="320" y="1319"/>
                </a:lnTo>
                <a:lnTo>
                  <a:pt x="330" y="1383"/>
                </a:lnTo>
                <a:lnTo>
                  <a:pt x="344" y="1444"/>
                </a:lnTo>
                <a:lnTo>
                  <a:pt x="360" y="1500"/>
                </a:lnTo>
                <a:lnTo>
                  <a:pt x="379" y="1553"/>
                </a:lnTo>
                <a:lnTo>
                  <a:pt x="401" y="1604"/>
                </a:lnTo>
                <a:lnTo>
                  <a:pt x="425" y="1651"/>
                </a:lnTo>
                <a:lnTo>
                  <a:pt x="449" y="1697"/>
                </a:lnTo>
                <a:lnTo>
                  <a:pt x="476" y="1740"/>
                </a:lnTo>
                <a:lnTo>
                  <a:pt x="501" y="1781"/>
                </a:lnTo>
                <a:lnTo>
                  <a:pt x="529" y="1821"/>
                </a:lnTo>
                <a:lnTo>
                  <a:pt x="555" y="1860"/>
                </a:lnTo>
                <a:lnTo>
                  <a:pt x="585" y="1905"/>
                </a:lnTo>
                <a:lnTo>
                  <a:pt x="614" y="1949"/>
                </a:lnTo>
                <a:lnTo>
                  <a:pt x="642" y="1993"/>
                </a:lnTo>
                <a:lnTo>
                  <a:pt x="667" y="2037"/>
                </a:lnTo>
                <a:lnTo>
                  <a:pt x="689" y="2083"/>
                </a:lnTo>
                <a:lnTo>
                  <a:pt x="707" y="2130"/>
                </a:lnTo>
                <a:lnTo>
                  <a:pt x="721" y="2179"/>
                </a:lnTo>
                <a:lnTo>
                  <a:pt x="730" y="2231"/>
                </a:lnTo>
                <a:lnTo>
                  <a:pt x="732" y="2285"/>
                </a:lnTo>
                <a:lnTo>
                  <a:pt x="736" y="2315"/>
                </a:lnTo>
                <a:lnTo>
                  <a:pt x="747" y="2344"/>
                </a:lnTo>
                <a:lnTo>
                  <a:pt x="763" y="2370"/>
                </a:lnTo>
                <a:lnTo>
                  <a:pt x="783" y="2394"/>
                </a:lnTo>
                <a:lnTo>
                  <a:pt x="804" y="2416"/>
                </a:lnTo>
                <a:lnTo>
                  <a:pt x="827" y="2435"/>
                </a:lnTo>
                <a:lnTo>
                  <a:pt x="849" y="2451"/>
                </a:lnTo>
                <a:lnTo>
                  <a:pt x="1607" y="2451"/>
                </a:lnTo>
                <a:lnTo>
                  <a:pt x="1629" y="2435"/>
                </a:lnTo>
                <a:lnTo>
                  <a:pt x="1652" y="2416"/>
                </a:lnTo>
                <a:lnTo>
                  <a:pt x="1675" y="2394"/>
                </a:lnTo>
                <a:lnTo>
                  <a:pt x="1694" y="2370"/>
                </a:lnTo>
                <a:lnTo>
                  <a:pt x="1709" y="2344"/>
                </a:lnTo>
                <a:lnTo>
                  <a:pt x="1720" y="2315"/>
                </a:lnTo>
                <a:lnTo>
                  <a:pt x="1724" y="2285"/>
                </a:lnTo>
                <a:lnTo>
                  <a:pt x="1727" y="2231"/>
                </a:lnTo>
                <a:lnTo>
                  <a:pt x="1735" y="2179"/>
                </a:lnTo>
                <a:lnTo>
                  <a:pt x="1749" y="2130"/>
                </a:lnTo>
                <a:lnTo>
                  <a:pt x="1767" y="2083"/>
                </a:lnTo>
                <a:lnTo>
                  <a:pt x="1789" y="2038"/>
                </a:lnTo>
                <a:lnTo>
                  <a:pt x="1814" y="1993"/>
                </a:lnTo>
                <a:lnTo>
                  <a:pt x="1841" y="1949"/>
                </a:lnTo>
                <a:lnTo>
                  <a:pt x="1870" y="1906"/>
                </a:lnTo>
                <a:lnTo>
                  <a:pt x="1900" y="1862"/>
                </a:lnTo>
                <a:lnTo>
                  <a:pt x="1927" y="1823"/>
                </a:lnTo>
                <a:lnTo>
                  <a:pt x="1954" y="1782"/>
                </a:lnTo>
                <a:lnTo>
                  <a:pt x="1980" y="1741"/>
                </a:lnTo>
                <a:lnTo>
                  <a:pt x="2007" y="1697"/>
                </a:lnTo>
                <a:lnTo>
                  <a:pt x="2031" y="1651"/>
                </a:lnTo>
                <a:lnTo>
                  <a:pt x="2055" y="1604"/>
                </a:lnTo>
                <a:lnTo>
                  <a:pt x="2077" y="1553"/>
                </a:lnTo>
                <a:lnTo>
                  <a:pt x="2096" y="1500"/>
                </a:lnTo>
                <a:lnTo>
                  <a:pt x="2112" y="1444"/>
                </a:lnTo>
                <a:lnTo>
                  <a:pt x="2126" y="1383"/>
                </a:lnTo>
                <a:lnTo>
                  <a:pt x="2136" y="1319"/>
                </a:lnTo>
                <a:lnTo>
                  <a:pt x="2143" y="1251"/>
                </a:lnTo>
                <a:lnTo>
                  <a:pt x="2145" y="1178"/>
                </a:lnTo>
                <a:lnTo>
                  <a:pt x="2141" y="1099"/>
                </a:lnTo>
                <a:lnTo>
                  <a:pt x="2131" y="1022"/>
                </a:lnTo>
                <a:lnTo>
                  <a:pt x="2112" y="946"/>
                </a:lnTo>
                <a:lnTo>
                  <a:pt x="2088" y="875"/>
                </a:lnTo>
                <a:lnTo>
                  <a:pt x="2058" y="805"/>
                </a:lnTo>
                <a:lnTo>
                  <a:pt x="2020" y="739"/>
                </a:lnTo>
                <a:lnTo>
                  <a:pt x="1978" y="677"/>
                </a:lnTo>
                <a:lnTo>
                  <a:pt x="1930" y="618"/>
                </a:lnTo>
                <a:lnTo>
                  <a:pt x="1876" y="564"/>
                </a:lnTo>
                <a:lnTo>
                  <a:pt x="1819" y="513"/>
                </a:lnTo>
                <a:lnTo>
                  <a:pt x="1757" y="467"/>
                </a:lnTo>
                <a:lnTo>
                  <a:pt x="1691" y="426"/>
                </a:lnTo>
                <a:lnTo>
                  <a:pt x="1621" y="392"/>
                </a:lnTo>
                <a:lnTo>
                  <a:pt x="1548" y="362"/>
                </a:lnTo>
                <a:lnTo>
                  <a:pt x="1472" y="339"/>
                </a:lnTo>
                <a:lnTo>
                  <a:pt x="1393" y="322"/>
                </a:lnTo>
                <a:lnTo>
                  <a:pt x="1312" y="312"/>
                </a:lnTo>
                <a:lnTo>
                  <a:pt x="1228" y="308"/>
                </a:lnTo>
                <a:close/>
                <a:moveTo>
                  <a:pt x="1228" y="0"/>
                </a:moveTo>
                <a:lnTo>
                  <a:pt x="1328" y="3"/>
                </a:lnTo>
                <a:lnTo>
                  <a:pt x="1427" y="16"/>
                </a:lnTo>
                <a:lnTo>
                  <a:pt x="1522" y="35"/>
                </a:lnTo>
                <a:lnTo>
                  <a:pt x="1616" y="60"/>
                </a:lnTo>
                <a:lnTo>
                  <a:pt x="1705" y="93"/>
                </a:lnTo>
                <a:lnTo>
                  <a:pt x="1791" y="132"/>
                </a:lnTo>
                <a:lnTo>
                  <a:pt x="1874" y="177"/>
                </a:lnTo>
                <a:lnTo>
                  <a:pt x="1952" y="227"/>
                </a:lnTo>
                <a:lnTo>
                  <a:pt x="2026" y="284"/>
                </a:lnTo>
                <a:lnTo>
                  <a:pt x="2096" y="346"/>
                </a:lnTo>
                <a:lnTo>
                  <a:pt x="2159" y="411"/>
                </a:lnTo>
                <a:lnTo>
                  <a:pt x="2219" y="483"/>
                </a:lnTo>
                <a:lnTo>
                  <a:pt x="2272" y="557"/>
                </a:lnTo>
                <a:lnTo>
                  <a:pt x="2319" y="637"/>
                </a:lnTo>
                <a:lnTo>
                  <a:pt x="2360" y="720"/>
                </a:lnTo>
                <a:lnTo>
                  <a:pt x="2393" y="807"/>
                </a:lnTo>
                <a:lnTo>
                  <a:pt x="2420" y="895"/>
                </a:lnTo>
                <a:lnTo>
                  <a:pt x="2439" y="987"/>
                </a:lnTo>
                <a:lnTo>
                  <a:pt x="2452" y="1081"/>
                </a:lnTo>
                <a:lnTo>
                  <a:pt x="2456" y="1178"/>
                </a:lnTo>
                <a:lnTo>
                  <a:pt x="2453" y="1260"/>
                </a:lnTo>
                <a:lnTo>
                  <a:pt x="2447" y="1338"/>
                </a:lnTo>
                <a:lnTo>
                  <a:pt x="2437" y="1411"/>
                </a:lnTo>
                <a:lnTo>
                  <a:pt x="2423" y="1481"/>
                </a:lnTo>
                <a:lnTo>
                  <a:pt x="2407" y="1547"/>
                </a:lnTo>
                <a:lnTo>
                  <a:pt x="2387" y="1609"/>
                </a:lnTo>
                <a:lnTo>
                  <a:pt x="2365" y="1668"/>
                </a:lnTo>
                <a:lnTo>
                  <a:pt x="2342" y="1723"/>
                </a:lnTo>
                <a:lnTo>
                  <a:pt x="2316" y="1775"/>
                </a:lnTo>
                <a:lnTo>
                  <a:pt x="2291" y="1824"/>
                </a:lnTo>
                <a:lnTo>
                  <a:pt x="2263" y="1872"/>
                </a:lnTo>
                <a:lnTo>
                  <a:pt x="2237" y="1916"/>
                </a:lnTo>
                <a:lnTo>
                  <a:pt x="2210" y="1957"/>
                </a:lnTo>
                <a:lnTo>
                  <a:pt x="2183" y="1996"/>
                </a:lnTo>
                <a:lnTo>
                  <a:pt x="2157" y="2034"/>
                </a:lnTo>
                <a:lnTo>
                  <a:pt x="2126" y="2081"/>
                </a:lnTo>
                <a:lnTo>
                  <a:pt x="2098" y="2122"/>
                </a:lnTo>
                <a:lnTo>
                  <a:pt x="2075" y="2160"/>
                </a:lnTo>
                <a:lnTo>
                  <a:pt x="2058" y="2194"/>
                </a:lnTo>
                <a:lnTo>
                  <a:pt x="2045" y="2226"/>
                </a:lnTo>
                <a:lnTo>
                  <a:pt x="2036" y="2256"/>
                </a:lnTo>
                <a:lnTo>
                  <a:pt x="2034" y="2285"/>
                </a:lnTo>
                <a:lnTo>
                  <a:pt x="2030" y="2341"/>
                </a:lnTo>
                <a:lnTo>
                  <a:pt x="2018" y="2397"/>
                </a:lnTo>
                <a:lnTo>
                  <a:pt x="2001" y="2451"/>
                </a:lnTo>
                <a:lnTo>
                  <a:pt x="1974" y="2504"/>
                </a:lnTo>
                <a:lnTo>
                  <a:pt x="1942" y="2554"/>
                </a:lnTo>
                <a:lnTo>
                  <a:pt x="1903" y="2602"/>
                </a:lnTo>
                <a:lnTo>
                  <a:pt x="1857" y="2647"/>
                </a:lnTo>
                <a:lnTo>
                  <a:pt x="1805" y="2689"/>
                </a:lnTo>
                <a:lnTo>
                  <a:pt x="1804" y="2714"/>
                </a:lnTo>
                <a:lnTo>
                  <a:pt x="1803" y="2744"/>
                </a:lnTo>
                <a:lnTo>
                  <a:pt x="1800" y="2777"/>
                </a:lnTo>
                <a:lnTo>
                  <a:pt x="1799" y="2811"/>
                </a:lnTo>
                <a:lnTo>
                  <a:pt x="1796" y="2845"/>
                </a:lnTo>
                <a:lnTo>
                  <a:pt x="1795" y="2879"/>
                </a:lnTo>
                <a:lnTo>
                  <a:pt x="1793" y="2912"/>
                </a:lnTo>
                <a:lnTo>
                  <a:pt x="1791" y="2941"/>
                </a:lnTo>
                <a:lnTo>
                  <a:pt x="1790" y="2965"/>
                </a:lnTo>
                <a:lnTo>
                  <a:pt x="1789" y="2985"/>
                </a:lnTo>
                <a:lnTo>
                  <a:pt x="1789" y="2997"/>
                </a:lnTo>
                <a:lnTo>
                  <a:pt x="1787" y="3001"/>
                </a:lnTo>
                <a:lnTo>
                  <a:pt x="1787" y="3016"/>
                </a:lnTo>
                <a:lnTo>
                  <a:pt x="1785" y="3034"/>
                </a:lnTo>
                <a:lnTo>
                  <a:pt x="1780" y="3053"/>
                </a:lnTo>
                <a:lnTo>
                  <a:pt x="1774" y="3073"/>
                </a:lnTo>
                <a:lnTo>
                  <a:pt x="1763" y="3096"/>
                </a:lnTo>
                <a:lnTo>
                  <a:pt x="1751" y="3117"/>
                </a:lnTo>
                <a:lnTo>
                  <a:pt x="1734" y="3140"/>
                </a:lnTo>
                <a:lnTo>
                  <a:pt x="1714" y="3164"/>
                </a:lnTo>
                <a:lnTo>
                  <a:pt x="1689" y="3185"/>
                </a:lnTo>
                <a:lnTo>
                  <a:pt x="1658" y="3208"/>
                </a:lnTo>
                <a:lnTo>
                  <a:pt x="1623" y="3228"/>
                </a:lnTo>
                <a:lnTo>
                  <a:pt x="1582" y="3248"/>
                </a:lnTo>
                <a:lnTo>
                  <a:pt x="1534" y="3266"/>
                </a:lnTo>
                <a:lnTo>
                  <a:pt x="1506" y="3301"/>
                </a:lnTo>
                <a:lnTo>
                  <a:pt x="1472" y="3334"/>
                </a:lnTo>
                <a:lnTo>
                  <a:pt x="1434" y="3364"/>
                </a:lnTo>
                <a:lnTo>
                  <a:pt x="1407" y="3378"/>
                </a:lnTo>
                <a:lnTo>
                  <a:pt x="1378" y="3386"/>
                </a:lnTo>
                <a:lnTo>
                  <a:pt x="1347" y="3389"/>
                </a:lnTo>
                <a:lnTo>
                  <a:pt x="1109" y="3389"/>
                </a:lnTo>
                <a:lnTo>
                  <a:pt x="1078" y="3386"/>
                </a:lnTo>
                <a:lnTo>
                  <a:pt x="1049" y="3378"/>
                </a:lnTo>
                <a:lnTo>
                  <a:pt x="1023" y="3364"/>
                </a:lnTo>
                <a:lnTo>
                  <a:pt x="985" y="3334"/>
                </a:lnTo>
                <a:lnTo>
                  <a:pt x="950" y="3301"/>
                </a:lnTo>
                <a:lnTo>
                  <a:pt x="922" y="3266"/>
                </a:lnTo>
                <a:lnTo>
                  <a:pt x="872" y="3245"/>
                </a:lnTo>
                <a:lnTo>
                  <a:pt x="829" y="3225"/>
                </a:lnTo>
                <a:lnTo>
                  <a:pt x="790" y="3203"/>
                </a:lnTo>
                <a:lnTo>
                  <a:pt x="760" y="3179"/>
                </a:lnTo>
                <a:lnTo>
                  <a:pt x="735" y="3155"/>
                </a:lnTo>
                <a:lnTo>
                  <a:pt x="714" y="3130"/>
                </a:lnTo>
                <a:lnTo>
                  <a:pt x="699" y="3106"/>
                </a:lnTo>
                <a:lnTo>
                  <a:pt x="686" y="3082"/>
                </a:lnTo>
                <a:lnTo>
                  <a:pt x="679" y="3059"/>
                </a:lnTo>
                <a:lnTo>
                  <a:pt x="672" y="3038"/>
                </a:lnTo>
                <a:lnTo>
                  <a:pt x="670" y="3019"/>
                </a:lnTo>
                <a:lnTo>
                  <a:pt x="669" y="3001"/>
                </a:lnTo>
                <a:lnTo>
                  <a:pt x="669" y="3001"/>
                </a:lnTo>
                <a:lnTo>
                  <a:pt x="669" y="2997"/>
                </a:lnTo>
                <a:lnTo>
                  <a:pt x="667" y="2985"/>
                </a:lnTo>
                <a:lnTo>
                  <a:pt x="666" y="2965"/>
                </a:lnTo>
                <a:lnTo>
                  <a:pt x="665" y="2941"/>
                </a:lnTo>
                <a:lnTo>
                  <a:pt x="664" y="2912"/>
                </a:lnTo>
                <a:lnTo>
                  <a:pt x="661" y="2879"/>
                </a:lnTo>
                <a:lnTo>
                  <a:pt x="660" y="2845"/>
                </a:lnTo>
                <a:lnTo>
                  <a:pt x="657" y="2811"/>
                </a:lnTo>
                <a:lnTo>
                  <a:pt x="656" y="2777"/>
                </a:lnTo>
                <a:lnTo>
                  <a:pt x="653" y="2744"/>
                </a:lnTo>
                <a:lnTo>
                  <a:pt x="652" y="2714"/>
                </a:lnTo>
                <a:lnTo>
                  <a:pt x="651" y="2689"/>
                </a:lnTo>
                <a:lnTo>
                  <a:pt x="599" y="2647"/>
                </a:lnTo>
                <a:lnTo>
                  <a:pt x="553" y="2602"/>
                </a:lnTo>
                <a:lnTo>
                  <a:pt x="514" y="2554"/>
                </a:lnTo>
                <a:lnTo>
                  <a:pt x="482" y="2504"/>
                </a:lnTo>
                <a:lnTo>
                  <a:pt x="456" y="2451"/>
                </a:lnTo>
                <a:lnTo>
                  <a:pt x="438" y="2397"/>
                </a:lnTo>
                <a:lnTo>
                  <a:pt x="426" y="2341"/>
                </a:lnTo>
                <a:lnTo>
                  <a:pt x="423" y="2285"/>
                </a:lnTo>
                <a:lnTo>
                  <a:pt x="420" y="2256"/>
                </a:lnTo>
                <a:lnTo>
                  <a:pt x="411" y="2226"/>
                </a:lnTo>
                <a:lnTo>
                  <a:pt x="398" y="2194"/>
                </a:lnTo>
                <a:lnTo>
                  <a:pt x="381" y="2160"/>
                </a:lnTo>
                <a:lnTo>
                  <a:pt x="358" y="2122"/>
                </a:lnTo>
                <a:lnTo>
                  <a:pt x="331" y="2081"/>
                </a:lnTo>
                <a:lnTo>
                  <a:pt x="300" y="2035"/>
                </a:lnTo>
                <a:lnTo>
                  <a:pt x="274" y="1998"/>
                </a:lnTo>
                <a:lnTo>
                  <a:pt x="248" y="1957"/>
                </a:lnTo>
                <a:lnTo>
                  <a:pt x="220" y="1916"/>
                </a:lnTo>
                <a:lnTo>
                  <a:pt x="193" y="1872"/>
                </a:lnTo>
                <a:lnTo>
                  <a:pt x="166" y="1825"/>
                </a:lnTo>
                <a:lnTo>
                  <a:pt x="140" y="1775"/>
                </a:lnTo>
                <a:lnTo>
                  <a:pt x="114" y="1723"/>
                </a:lnTo>
                <a:lnTo>
                  <a:pt x="92" y="1668"/>
                </a:lnTo>
                <a:lnTo>
                  <a:pt x="69" y="1609"/>
                </a:lnTo>
                <a:lnTo>
                  <a:pt x="50" y="1547"/>
                </a:lnTo>
                <a:lnTo>
                  <a:pt x="33" y="1481"/>
                </a:lnTo>
                <a:lnTo>
                  <a:pt x="19" y="1411"/>
                </a:lnTo>
                <a:lnTo>
                  <a:pt x="9" y="1338"/>
                </a:lnTo>
                <a:lnTo>
                  <a:pt x="3" y="1260"/>
                </a:lnTo>
                <a:lnTo>
                  <a:pt x="0" y="1178"/>
                </a:lnTo>
                <a:lnTo>
                  <a:pt x="4" y="1081"/>
                </a:lnTo>
                <a:lnTo>
                  <a:pt x="17" y="987"/>
                </a:lnTo>
                <a:lnTo>
                  <a:pt x="36" y="895"/>
                </a:lnTo>
                <a:lnTo>
                  <a:pt x="64" y="807"/>
                </a:lnTo>
                <a:lnTo>
                  <a:pt x="97" y="720"/>
                </a:lnTo>
                <a:lnTo>
                  <a:pt x="137" y="637"/>
                </a:lnTo>
                <a:lnTo>
                  <a:pt x="184" y="557"/>
                </a:lnTo>
                <a:lnTo>
                  <a:pt x="237" y="483"/>
                </a:lnTo>
                <a:lnTo>
                  <a:pt x="297" y="411"/>
                </a:lnTo>
                <a:lnTo>
                  <a:pt x="360" y="346"/>
                </a:lnTo>
                <a:lnTo>
                  <a:pt x="430" y="284"/>
                </a:lnTo>
                <a:lnTo>
                  <a:pt x="504" y="227"/>
                </a:lnTo>
                <a:lnTo>
                  <a:pt x="582" y="177"/>
                </a:lnTo>
                <a:lnTo>
                  <a:pt x="665" y="132"/>
                </a:lnTo>
                <a:lnTo>
                  <a:pt x="751" y="93"/>
                </a:lnTo>
                <a:lnTo>
                  <a:pt x="841" y="60"/>
                </a:lnTo>
                <a:lnTo>
                  <a:pt x="934" y="35"/>
                </a:lnTo>
                <a:lnTo>
                  <a:pt x="1029" y="16"/>
                </a:lnTo>
                <a:lnTo>
                  <a:pt x="1128" y="3"/>
                </a:lnTo>
                <a:lnTo>
                  <a:pt x="122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1303185" y="3738147"/>
            <a:ext cx="16669" cy="41031"/>
          </a:xfrm>
          <a:custGeom>
            <a:avLst/>
            <a:gdLst>
              <a:gd name="T0" fmla="*/ 77 w 154"/>
              <a:gd name="T1" fmla="*/ 0 h 384"/>
              <a:gd name="T2" fmla="*/ 77 w 154"/>
              <a:gd name="T3" fmla="*/ 0 h 384"/>
              <a:gd name="T4" fmla="*/ 97 w 154"/>
              <a:gd name="T5" fmla="*/ 2 h 384"/>
              <a:gd name="T6" fmla="*/ 116 w 154"/>
              <a:gd name="T7" fmla="*/ 10 h 384"/>
              <a:gd name="T8" fmla="*/ 132 w 154"/>
              <a:gd name="T9" fmla="*/ 22 h 384"/>
              <a:gd name="T10" fmla="*/ 144 w 154"/>
              <a:gd name="T11" fmla="*/ 38 h 384"/>
              <a:gd name="T12" fmla="*/ 152 w 154"/>
              <a:gd name="T13" fmla="*/ 56 h 384"/>
              <a:gd name="T14" fmla="*/ 154 w 154"/>
              <a:gd name="T15" fmla="*/ 77 h 384"/>
              <a:gd name="T16" fmla="*/ 154 w 154"/>
              <a:gd name="T17" fmla="*/ 307 h 384"/>
              <a:gd name="T18" fmla="*/ 152 w 154"/>
              <a:gd name="T19" fmla="*/ 328 h 384"/>
              <a:gd name="T20" fmla="*/ 144 w 154"/>
              <a:gd name="T21" fmla="*/ 346 h 384"/>
              <a:gd name="T22" fmla="*/ 132 w 154"/>
              <a:gd name="T23" fmla="*/ 362 h 384"/>
              <a:gd name="T24" fmla="*/ 116 w 154"/>
              <a:gd name="T25" fmla="*/ 374 h 384"/>
              <a:gd name="T26" fmla="*/ 97 w 154"/>
              <a:gd name="T27" fmla="*/ 381 h 384"/>
              <a:gd name="T28" fmla="*/ 77 w 154"/>
              <a:gd name="T29" fmla="*/ 384 h 384"/>
              <a:gd name="T30" fmla="*/ 57 w 154"/>
              <a:gd name="T31" fmla="*/ 381 h 384"/>
              <a:gd name="T32" fmla="*/ 38 w 154"/>
              <a:gd name="T33" fmla="*/ 374 h 384"/>
              <a:gd name="T34" fmla="*/ 23 w 154"/>
              <a:gd name="T35" fmla="*/ 362 h 384"/>
              <a:gd name="T36" fmla="*/ 10 w 154"/>
              <a:gd name="T37" fmla="*/ 346 h 384"/>
              <a:gd name="T38" fmla="*/ 2 w 154"/>
              <a:gd name="T39" fmla="*/ 328 h 384"/>
              <a:gd name="T40" fmla="*/ 0 w 154"/>
              <a:gd name="T41" fmla="*/ 307 h 384"/>
              <a:gd name="T42" fmla="*/ 0 w 154"/>
              <a:gd name="T43" fmla="*/ 77 h 384"/>
              <a:gd name="T44" fmla="*/ 2 w 154"/>
              <a:gd name="T45" fmla="*/ 56 h 384"/>
              <a:gd name="T46" fmla="*/ 10 w 154"/>
              <a:gd name="T47" fmla="*/ 38 h 384"/>
              <a:gd name="T48" fmla="*/ 23 w 154"/>
              <a:gd name="T49" fmla="*/ 22 h 384"/>
              <a:gd name="T50" fmla="*/ 38 w 154"/>
              <a:gd name="T51" fmla="*/ 10 h 384"/>
              <a:gd name="T52" fmla="*/ 57 w 154"/>
              <a:gd name="T53" fmla="*/ 2 h 384"/>
              <a:gd name="T54" fmla="*/ 77 w 154"/>
              <a:gd name="T5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4" h="384">
                <a:moveTo>
                  <a:pt x="77" y="0"/>
                </a:moveTo>
                <a:lnTo>
                  <a:pt x="77" y="0"/>
                </a:lnTo>
                <a:lnTo>
                  <a:pt x="97" y="2"/>
                </a:lnTo>
                <a:lnTo>
                  <a:pt x="116" y="10"/>
                </a:lnTo>
                <a:lnTo>
                  <a:pt x="132" y="22"/>
                </a:lnTo>
                <a:lnTo>
                  <a:pt x="144" y="38"/>
                </a:lnTo>
                <a:lnTo>
                  <a:pt x="152" y="56"/>
                </a:lnTo>
                <a:lnTo>
                  <a:pt x="154" y="77"/>
                </a:lnTo>
                <a:lnTo>
                  <a:pt x="154" y="307"/>
                </a:lnTo>
                <a:lnTo>
                  <a:pt x="152" y="328"/>
                </a:lnTo>
                <a:lnTo>
                  <a:pt x="144" y="346"/>
                </a:lnTo>
                <a:lnTo>
                  <a:pt x="132" y="362"/>
                </a:lnTo>
                <a:lnTo>
                  <a:pt x="116" y="374"/>
                </a:lnTo>
                <a:lnTo>
                  <a:pt x="97" y="381"/>
                </a:lnTo>
                <a:lnTo>
                  <a:pt x="77" y="384"/>
                </a:lnTo>
                <a:lnTo>
                  <a:pt x="57" y="381"/>
                </a:lnTo>
                <a:lnTo>
                  <a:pt x="38" y="374"/>
                </a:lnTo>
                <a:lnTo>
                  <a:pt x="23" y="362"/>
                </a:lnTo>
                <a:lnTo>
                  <a:pt x="10" y="346"/>
                </a:lnTo>
                <a:lnTo>
                  <a:pt x="2" y="328"/>
                </a:lnTo>
                <a:lnTo>
                  <a:pt x="0" y="307"/>
                </a:lnTo>
                <a:lnTo>
                  <a:pt x="0" y="77"/>
                </a:lnTo>
                <a:lnTo>
                  <a:pt x="2" y="56"/>
                </a:lnTo>
                <a:lnTo>
                  <a:pt x="10" y="38"/>
                </a:lnTo>
                <a:lnTo>
                  <a:pt x="23" y="22"/>
                </a:lnTo>
                <a:lnTo>
                  <a:pt x="38" y="10"/>
                </a:lnTo>
                <a:lnTo>
                  <a:pt x="57" y="2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1209904" y="3762830"/>
            <a:ext cx="28850" cy="38146"/>
          </a:xfrm>
          <a:custGeom>
            <a:avLst/>
            <a:gdLst>
              <a:gd name="T0" fmla="*/ 77 w 271"/>
              <a:gd name="T1" fmla="*/ 0 h 356"/>
              <a:gd name="T2" fmla="*/ 97 w 271"/>
              <a:gd name="T3" fmla="*/ 3 h 356"/>
              <a:gd name="T4" fmla="*/ 115 w 271"/>
              <a:gd name="T5" fmla="*/ 11 h 356"/>
              <a:gd name="T6" fmla="*/ 132 w 271"/>
              <a:gd name="T7" fmla="*/ 23 h 356"/>
              <a:gd name="T8" fmla="*/ 144 w 271"/>
              <a:gd name="T9" fmla="*/ 40 h 356"/>
              <a:gd name="T10" fmla="*/ 261 w 271"/>
              <a:gd name="T11" fmla="*/ 240 h 356"/>
              <a:gd name="T12" fmla="*/ 269 w 271"/>
              <a:gd name="T13" fmla="*/ 259 h 356"/>
              <a:gd name="T14" fmla="*/ 271 w 271"/>
              <a:gd name="T15" fmla="*/ 279 h 356"/>
              <a:gd name="T16" fmla="*/ 269 w 271"/>
              <a:gd name="T17" fmla="*/ 298 h 356"/>
              <a:gd name="T18" fmla="*/ 261 w 271"/>
              <a:gd name="T19" fmla="*/ 317 h 356"/>
              <a:gd name="T20" fmla="*/ 250 w 271"/>
              <a:gd name="T21" fmla="*/ 333 h 356"/>
              <a:gd name="T22" fmla="*/ 233 w 271"/>
              <a:gd name="T23" fmla="*/ 345 h 356"/>
              <a:gd name="T24" fmla="*/ 214 w 271"/>
              <a:gd name="T25" fmla="*/ 353 h 356"/>
              <a:gd name="T26" fmla="*/ 194 w 271"/>
              <a:gd name="T27" fmla="*/ 356 h 356"/>
              <a:gd name="T28" fmla="*/ 174 w 271"/>
              <a:gd name="T29" fmla="*/ 353 h 356"/>
              <a:gd name="T30" fmla="*/ 156 w 271"/>
              <a:gd name="T31" fmla="*/ 345 h 356"/>
              <a:gd name="T32" fmla="*/ 139 w 271"/>
              <a:gd name="T33" fmla="*/ 333 h 356"/>
              <a:gd name="T34" fmla="*/ 127 w 271"/>
              <a:gd name="T35" fmla="*/ 317 h 356"/>
              <a:gd name="T36" fmla="*/ 10 w 271"/>
              <a:gd name="T37" fmla="*/ 116 h 356"/>
              <a:gd name="T38" fmla="*/ 2 w 271"/>
              <a:gd name="T39" fmla="*/ 97 h 356"/>
              <a:gd name="T40" fmla="*/ 0 w 271"/>
              <a:gd name="T41" fmla="*/ 77 h 356"/>
              <a:gd name="T42" fmla="*/ 2 w 271"/>
              <a:gd name="T43" fmla="*/ 58 h 356"/>
              <a:gd name="T44" fmla="*/ 10 w 271"/>
              <a:gd name="T45" fmla="*/ 40 h 356"/>
              <a:gd name="T46" fmla="*/ 23 w 271"/>
              <a:gd name="T47" fmla="*/ 24 h 356"/>
              <a:gd name="T48" fmla="*/ 38 w 271"/>
              <a:gd name="T49" fmla="*/ 12 h 356"/>
              <a:gd name="T50" fmla="*/ 58 w 271"/>
              <a:gd name="T51" fmla="*/ 3 h 356"/>
              <a:gd name="T52" fmla="*/ 77 w 271"/>
              <a:gd name="T53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6">
                <a:moveTo>
                  <a:pt x="77" y="0"/>
                </a:moveTo>
                <a:lnTo>
                  <a:pt x="97" y="3"/>
                </a:lnTo>
                <a:lnTo>
                  <a:pt x="115" y="11"/>
                </a:lnTo>
                <a:lnTo>
                  <a:pt x="132" y="23"/>
                </a:lnTo>
                <a:lnTo>
                  <a:pt x="144" y="40"/>
                </a:lnTo>
                <a:lnTo>
                  <a:pt x="261" y="240"/>
                </a:lnTo>
                <a:lnTo>
                  <a:pt x="269" y="259"/>
                </a:lnTo>
                <a:lnTo>
                  <a:pt x="271" y="279"/>
                </a:lnTo>
                <a:lnTo>
                  <a:pt x="269" y="298"/>
                </a:lnTo>
                <a:lnTo>
                  <a:pt x="261" y="317"/>
                </a:lnTo>
                <a:lnTo>
                  <a:pt x="250" y="333"/>
                </a:lnTo>
                <a:lnTo>
                  <a:pt x="233" y="345"/>
                </a:lnTo>
                <a:lnTo>
                  <a:pt x="214" y="353"/>
                </a:lnTo>
                <a:lnTo>
                  <a:pt x="194" y="356"/>
                </a:lnTo>
                <a:lnTo>
                  <a:pt x="174" y="353"/>
                </a:lnTo>
                <a:lnTo>
                  <a:pt x="156" y="345"/>
                </a:lnTo>
                <a:lnTo>
                  <a:pt x="139" y="333"/>
                </a:lnTo>
                <a:lnTo>
                  <a:pt x="127" y="317"/>
                </a:lnTo>
                <a:lnTo>
                  <a:pt x="10" y="116"/>
                </a:lnTo>
                <a:lnTo>
                  <a:pt x="2" y="97"/>
                </a:lnTo>
                <a:lnTo>
                  <a:pt x="0" y="77"/>
                </a:lnTo>
                <a:lnTo>
                  <a:pt x="2" y="58"/>
                </a:lnTo>
                <a:lnTo>
                  <a:pt x="10" y="40"/>
                </a:lnTo>
                <a:lnTo>
                  <a:pt x="23" y="24"/>
                </a:lnTo>
                <a:lnTo>
                  <a:pt x="38" y="12"/>
                </a:lnTo>
                <a:lnTo>
                  <a:pt x="58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705691" y="4787717"/>
            <a:ext cx="38146" cy="28850"/>
          </a:xfrm>
          <a:custGeom>
            <a:avLst/>
            <a:gdLst>
              <a:gd name="T0" fmla="*/ 78 w 357"/>
              <a:gd name="T1" fmla="*/ 0 h 270"/>
              <a:gd name="T2" fmla="*/ 97 w 357"/>
              <a:gd name="T3" fmla="*/ 3 h 270"/>
              <a:gd name="T4" fmla="*/ 117 w 357"/>
              <a:gd name="T5" fmla="*/ 10 h 270"/>
              <a:gd name="T6" fmla="*/ 319 w 357"/>
              <a:gd name="T7" fmla="*/ 125 h 270"/>
              <a:gd name="T8" fmla="*/ 335 w 357"/>
              <a:gd name="T9" fmla="*/ 139 h 270"/>
              <a:gd name="T10" fmla="*/ 347 w 357"/>
              <a:gd name="T11" fmla="*/ 154 h 270"/>
              <a:gd name="T12" fmla="*/ 354 w 357"/>
              <a:gd name="T13" fmla="*/ 173 h 270"/>
              <a:gd name="T14" fmla="*/ 357 w 357"/>
              <a:gd name="T15" fmla="*/ 192 h 270"/>
              <a:gd name="T16" fmla="*/ 354 w 357"/>
              <a:gd name="T17" fmla="*/ 212 h 270"/>
              <a:gd name="T18" fmla="*/ 347 w 357"/>
              <a:gd name="T19" fmla="*/ 231 h 270"/>
              <a:gd name="T20" fmla="*/ 334 w 357"/>
              <a:gd name="T21" fmla="*/ 247 h 270"/>
              <a:gd name="T22" fmla="*/ 318 w 357"/>
              <a:gd name="T23" fmla="*/ 260 h 270"/>
              <a:gd name="T24" fmla="*/ 298 w 357"/>
              <a:gd name="T25" fmla="*/ 267 h 270"/>
              <a:gd name="T26" fmla="*/ 279 w 357"/>
              <a:gd name="T27" fmla="*/ 270 h 270"/>
              <a:gd name="T28" fmla="*/ 259 w 357"/>
              <a:gd name="T29" fmla="*/ 267 h 270"/>
              <a:gd name="T30" fmla="*/ 240 w 357"/>
              <a:gd name="T31" fmla="*/ 258 h 270"/>
              <a:gd name="T32" fmla="*/ 38 w 357"/>
              <a:gd name="T33" fmla="*/ 144 h 270"/>
              <a:gd name="T34" fmla="*/ 22 w 357"/>
              <a:gd name="T35" fmla="*/ 131 h 270"/>
              <a:gd name="T36" fmla="*/ 11 w 357"/>
              <a:gd name="T37" fmla="*/ 115 h 270"/>
              <a:gd name="T38" fmla="*/ 3 w 357"/>
              <a:gd name="T39" fmla="*/ 97 h 270"/>
              <a:gd name="T40" fmla="*/ 0 w 357"/>
              <a:gd name="T41" fmla="*/ 77 h 270"/>
              <a:gd name="T42" fmla="*/ 3 w 357"/>
              <a:gd name="T43" fmla="*/ 57 h 270"/>
              <a:gd name="T44" fmla="*/ 11 w 357"/>
              <a:gd name="T45" fmla="*/ 38 h 270"/>
              <a:gd name="T46" fmla="*/ 23 w 357"/>
              <a:gd name="T47" fmla="*/ 22 h 270"/>
              <a:gd name="T48" fmla="*/ 40 w 357"/>
              <a:gd name="T49" fmla="*/ 10 h 270"/>
              <a:gd name="T50" fmla="*/ 57 w 357"/>
              <a:gd name="T51" fmla="*/ 3 h 270"/>
              <a:gd name="T52" fmla="*/ 78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78" y="0"/>
                </a:moveTo>
                <a:lnTo>
                  <a:pt x="97" y="3"/>
                </a:lnTo>
                <a:lnTo>
                  <a:pt x="117" y="10"/>
                </a:lnTo>
                <a:lnTo>
                  <a:pt x="319" y="125"/>
                </a:lnTo>
                <a:lnTo>
                  <a:pt x="335" y="139"/>
                </a:lnTo>
                <a:lnTo>
                  <a:pt x="347" y="154"/>
                </a:lnTo>
                <a:lnTo>
                  <a:pt x="354" y="173"/>
                </a:lnTo>
                <a:lnTo>
                  <a:pt x="357" y="192"/>
                </a:lnTo>
                <a:lnTo>
                  <a:pt x="354" y="212"/>
                </a:lnTo>
                <a:lnTo>
                  <a:pt x="347" y="231"/>
                </a:lnTo>
                <a:lnTo>
                  <a:pt x="334" y="247"/>
                </a:lnTo>
                <a:lnTo>
                  <a:pt x="318" y="260"/>
                </a:lnTo>
                <a:lnTo>
                  <a:pt x="298" y="267"/>
                </a:lnTo>
                <a:lnTo>
                  <a:pt x="279" y="270"/>
                </a:lnTo>
                <a:lnTo>
                  <a:pt x="259" y="267"/>
                </a:lnTo>
                <a:lnTo>
                  <a:pt x="240" y="258"/>
                </a:lnTo>
                <a:lnTo>
                  <a:pt x="38" y="144"/>
                </a:lnTo>
                <a:lnTo>
                  <a:pt x="22" y="131"/>
                </a:lnTo>
                <a:lnTo>
                  <a:pt x="11" y="115"/>
                </a:lnTo>
                <a:lnTo>
                  <a:pt x="3" y="97"/>
                </a:lnTo>
                <a:lnTo>
                  <a:pt x="0" y="77"/>
                </a:lnTo>
                <a:lnTo>
                  <a:pt x="3" y="57"/>
                </a:lnTo>
                <a:lnTo>
                  <a:pt x="11" y="38"/>
                </a:lnTo>
                <a:lnTo>
                  <a:pt x="23" y="22"/>
                </a:lnTo>
                <a:lnTo>
                  <a:pt x="40" y="10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116623" y="3923427"/>
            <a:ext cx="41351" cy="16669"/>
          </a:xfrm>
          <a:custGeom>
            <a:avLst/>
            <a:gdLst>
              <a:gd name="T0" fmla="*/ 77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5 w 388"/>
              <a:gd name="T9" fmla="*/ 22 h 154"/>
              <a:gd name="T10" fmla="*/ 378 w 388"/>
              <a:gd name="T11" fmla="*/ 39 h 154"/>
              <a:gd name="T12" fmla="*/ 385 w 388"/>
              <a:gd name="T13" fmla="*/ 56 h 154"/>
              <a:gd name="T14" fmla="*/ 388 w 388"/>
              <a:gd name="T15" fmla="*/ 78 h 154"/>
              <a:gd name="T16" fmla="*/ 385 w 388"/>
              <a:gd name="T17" fmla="*/ 98 h 154"/>
              <a:gd name="T18" fmla="*/ 378 w 388"/>
              <a:gd name="T19" fmla="*/ 115 h 154"/>
              <a:gd name="T20" fmla="*/ 365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7 w 388"/>
              <a:gd name="T29" fmla="*/ 154 h 154"/>
              <a:gd name="T30" fmla="*/ 57 w 388"/>
              <a:gd name="T31" fmla="*/ 152 h 154"/>
              <a:gd name="T32" fmla="*/ 39 w 388"/>
              <a:gd name="T33" fmla="*/ 143 h 154"/>
              <a:gd name="T34" fmla="*/ 23 w 388"/>
              <a:gd name="T35" fmla="*/ 132 h 154"/>
              <a:gd name="T36" fmla="*/ 11 w 388"/>
              <a:gd name="T37" fmla="*/ 115 h 154"/>
              <a:gd name="T38" fmla="*/ 2 w 388"/>
              <a:gd name="T39" fmla="*/ 98 h 154"/>
              <a:gd name="T40" fmla="*/ 0 w 388"/>
              <a:gd name="T41" fmla="*/ 78 h 154"/>
              <a:gd name="T42" fmla="*/ 2 w 388"/>
              <a:gd name="T43" fmla="*/ 56 h 154"/>
              <a:gd name="T44" fmla="*/ 11 w 388"/>
              <a:gd name="T45" fmla="*/ 39 h 154"/>
              <a:gd name="T46" fmla="*/ 23 w 388"/>
              <a:gd name="T47" fmla="*/ 22 h 154"/>
              <a:gd name="T48" fmla="*/ 39 w 388"/>
              <a:gd name="T49" fmla="*/ 11 h 154"/>
              <a:gd name="T50" fmla="*/ 57 w 388"/>
              <a:gd name="T51" fmla="*/ 3 h 154"/>
              <a:gd name="T52" fmla="*/ 77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7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5" y="22"/>
                </a:lnTo>
                <a:lnTo>
                  <a:pt x="378" y="39"/>
                </a:lnTo>
                <a:lnTo>
                  <a:pt x="385" y="56"/>
                </a:lnTo>
                <a:lnTo>
                  <a:pt x="388" y="78"/>
                </a:lnTo>
                <a:lnTo>
                  <a:pt x="385" y="98"/>
                </a:lnTo>
                <a:lnTo>
                  <a:pt x="378" y="115"/>
                </a:lnTo>
                <a:lnTo>
                  <a:pt x="365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7" y="154"/>
                </a:lnTo>
                <a:lnTo>
                  <a:pt x="57" y="152"/>
                </a:lnTo>
                <a:lnTo>
                  <a:pt x="39" y="143"/>
                </a:lnTo>
                <a:lnTo>
                  <a:pt x="23" y="132"/>
                </a:lnTo>
                <a:lnTo>
                  <a:pt x="11" y="115"/>
                </a:lnTo>
                <a:lnTo>
                  <a:pt x="2" y="98"/>
                </a:lnTo>
                <a:lnTo>
                  <a:pt x="0" y="78"/>
                </a:lnTo>
                <a:lnTo>
                  <a:pt x="2" y="56"/>
                </a:lnTo>
                <a:lnTo>
                  <a:pt x="11" y="39"/>
                </a:lnTo>
                <a:lnTo>
                  <a:pt x="23" y="22"/>
                </a:lnTo>
                <a:lnTo>
                  <a:pt x="39" y="11"/>
                </a:lnTo>
                <a:lnTo>
                  <a:pt x="57" y="3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11"/>
          <p:cNvSpPr>
            <a:spLocks/>
          </p:cNvSpPr>
          <p:nvPr/>
        </p:nvSpPr>
        <p:spPr bwMode="auto">
          <a:xfrm>
            <a:off x="1141626" y="4003886"/>
            <a:ext cx="38146" cy="28850"/>
          </a:xfrm>
          <a:custGeom>
            <a:avLst/>
            <a:gdLst>
              <a:gd name="T0" fmla="*/ 279 w 357"/>
              <a:gd name="T1" fmla="*/ 0 h 271"/>
              <a:gd name="T2" fmla="*/ 300 w 357"/>
              <a:gd name="T3" fmla="*/ 4 h 271"/>
              <a:gd name="T4" fmla="*/ 318 w 357"/>
              <a:gd name="T5" fmla="*/ 10 h 271"/>
              <a:gd name="T6" fmla="*/ 334 w 357"/>
              <a:gd name="T7" fmla="*/ 23 h 271"/>
              <a:gd name="T8" fmla="*/ 347 w 357"/>
              <a:gd name="T9" fmla="*/ 39 h 271"/>
              <a:gd name="T10" fmla="*/ 354 w 357"/>
              <a:gd name="T11" fmla="*/ 58 h 271"/>
              <a:gd name="T12" fmla="*/ 357 w 357"/>
              <a:gd name="T13" fmla="*/ 78 h 271"/>
              <a:gd name="T14" fmla="*/ 354 w 357"/>
              <a:gd name="T15" fmla="*/ 97 h 271"/>
              <a:gd name="T16" fmla="*/ 347 w 357"/>
              <a:gd name="T17" fmla="*/ 116 h 271"/>
              <a:gd name="T18" fmla="*/ 334 w 357"/>
              <a:gd name="T19" fmla="*/ 132 h 271"/>
              <a:gd name="T20" fmla="*/ 319 w 357"/>
              <a:gd name="T21" fmla="*/ 145 h 271"/>
              <a:gd name="T22" fmla="*/ 117 w 357"/>
              <a:gd name="T23" fmla="*/ 260 h 271"/>
              <a:gd name="T24" fmla="*/ 98 w 357"/>
              <a:gd name="T25" fmla="*/ 267 h 271"/>
              <a:gd name="T26" fmla="*/ 78 w 357"/>
              <a:gd name="T27" fmla="*/ 271 h 271"/>
              <a:gd name="T28" fmla="*/ 57 w 357"/>
              <a:gd name="T29" fmla="*/ 267 h 271"/>
              <a:gd name="T30" fmla="*/ 40 w 357"/>
              <a:gd name="T31" fmla="*/ 261 h 271"/>
              <a:gd name="T32" fmla="*/ 23 w 357"/>
              <a:gd name="T33" fmla="*/ 248 h 271"/>
              <a:gd name="T34" fmla="*/ 11 w 357"/>
              <a:gd name="T35" fmla="*/ 232 h 271"/>
              <a:gd name="T36" fmla="*/ 3 w 357"/>
              <a:gd name="T37" fmla="*/ 213 h 271"/>
              <a:gd name="T38" fmla="*/ 0 w 357"/>
              <a:gd name="T39" fmla="*/ 193 h 271"/>
              <a:gd name="T40" fmla="*/ 3 w 357"/>
              <a:gd name="T41" fmla="*/ 174 h 271"/>
              <a:gd name="T42" fmla="*/ 11 w 357"/>
              <a:gd name="T43" fmla="*/ 155 h 271"/>
              <a:gd name="T44" fmla="*/ 22 w 357"/>
              <a:gd name="T45" fmla="*/ 140 h 271"/>
              <a:gd name="T46" fmla="*/ 38 w 357"/>
              <a:gd name="T47" fmla="*/ 127 h 271"/>
              <a:gd name="T48" fmla="*/ 240 w 357"/>
              <a:gd name="T49" fmla="*/ 12 h 271"/>
              <a:gd name="T50" fmla="*/ 260 w 357"/>
              <a:gd name="T51" fmla="*/ 3 h 271"/>
              <a:gd name="T52" fmla="*/ 279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279" y="0"/>
                </a:moveTo>
                <a:lnTo>
                  <a:pt x="300" y="4"/>
                </a:lnTo>
                <a:lnTo>
                  <a:pt x="318" y="10"/>
                </a:lnTo>
                <a:lnTo>
                  <a:pt x="334" y="23"/>
                </a:lnTo>
                <a:lnTo>
                  <a:pt x="347" y="39"/>
                </a:lnTo>
                <a:lnTo>
                  <a:pt x="354" y="58"/>
                </a:lnTo>
                <a:lnTo>
                  <a:pt x="357" y="78"/>
                </a:lnTo>
                <a:lnTo>
                  <a:pt x="354" y="97"/>
                </a:lnTo>
                <a:lnTo>
                  <a:pt x="347" y="116"/>
                </a:lnTo>
                <a:lnTo>
                  <a:pt x="334" y="132"/>
                </a:lnTo>
                <a:lnTo>
                  <a:pt x="319" y="145"/>
                </a:lnTo>
                <a:lnTo>
                  <a:pt x="117" y="260"/>
                </a:lnTo>
                <a:lnTo>
                  <a:pt x="98" y="267"/>
                </a:lnTo>
                <a:lnTo>
                  <a:pt x="78" y="271"/>
                </a:lnTo>
                <a:lnTo>
                  <a:pt x="57" y="267"/>
                </a:lnTo>
                <a:lnTo>
                  <a:pt x="40" y="261"/>
                </a:lnTo>
                <a:lnTo>
                  <a:pt x="23" y="248"/>
                </a:lnTo>
                <a:lnTo>
                  <a:pt x="11" y="232"/>
                </a:lnTo>
                <a:lnTo>
                  <a:pt x="3" y="213"/>
                </a:lnTo>
                <a:lnTo>
                  <a:pt x="0" y="193"/>
                </a:lnTo>
                <a:lnTo>
                  <a:pt x="3" y="174"/>
                </a:lnTo>
                <a:lnTo>
                  <a:pt x="11" y="155"/>
                </a:lnTo>
                <a:lnTo>
                  <a:pt x="22" y="140"/>
                </a:lnTo>
                <a:lnTo>
                  <a:pt x="38" y="127"/>
                </a:lnTo>
                <a:lnTo>
                  <a:pt x="240" y="12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1443267" y="4003886"/>
            <a:ext cx="38146" cy="28850"/>
          </a:xfrm>
          <a:custGeom>
            <a:avLst/>
            <a:gdLst>
              <a:gd name="T0" fmla="*/ 78 w 357"/>
              <a:gd name="T1" fmla="*/ 0 h 271"/>
              <a:gd name="T2" fmla="*/ 98 w 357"/>
              <a:gd name="T3" fmla="*/ 3 h 271"/>
              <a:gd name="T4" fmla="*/ 117 w 357"/>
              <a:gd name="T5" fmla="*/ 12 h 271"/>
              <a:gd name="T6" fmla="*/ 319 w 357"/>
              <a:gd name="T7" fmla="*/ 127 h 271"/>
              <a:gd name="T8" fmla="*/ 335 w 357"/>
              <a:gd name="T9" fmla="*/ 140 h 271"/>
              <a:gd name="T10" fmla="*/ 347 w 357"/>
              <a:gd name="T11" fmla="*/ 155 h 271"/>
              <a:gd name="T12" fmla="*/ 354 w 357"/>
              <a:gd name="T13" fmla="*/ 174 h 271"/>
              <a:gd name="T14" fmla="*/ 357 w 357"/>
              <a:gd name="T15" fmla="*/ 193 h 271"/>
              <a:gd name="T16" fmla="*/ 354 w 357"/>
              <a:gd name="T17" fmla="*/ 213 h 271"/>
              <a:gd name="T18" fmla="*/ 347 w 357"/>
              <a:gd name="T19" fmla="*/ 232 h 271"/>
              <a:gd name="T20" fmla="*/ 334 w 357"/>
              <a:gd name="T21" fmla="*/ 248 h 271"/>
              <a:gd name="T22" fmla="*/ 317 w 357"/>
              <a:gd name="T23" fmla="*/ 261 h 271"/>
              <a:gd name="T24" fmla="*/ 300 w 357"/>
              <a:gd name="T25" fmla="*/ 267 h 271"/>
              <a:gd name="T26" fmla="*/ 279 w 357"/>
              <a:gd name="T27" fmla="*/ 271 h 271"/>
              <a:gd name="T28" fmla="*/ 259 w 357"/>
              <a:gd name="T29" fmla="*/ 267 h 271"/>
              <a:gd name="T30" fmla="*/ 240 w 357"/>
              <a:gd name="T31" fmla="*/ 260 h 271"/>
              <a:gd name="T32" fmla="*/ 38 w 357"/>
              <a:gd name="T33" fmla="*/ 145 h 271"/>
              <a:gd name="T34" fmla="*/ 23 w 357"/>
              <a:gd name="T35" fmla="*/ 132 h 271"/>
              <a:gd name="T36" fmla="*/ 10 w 357"/>
              <a:gd name="T37" fmla="*/ 116 h 271"/>
              <a:gd name="T38" fmla="*/ 3 w 357"/>
              <a:gd name="T39" fmla="*/ 97 h 271"/>
              <a:gd name="T40" fmla="*/ 0 w 357"/>
              <a:gd name="T41" fmla="*/ 78 h 271"/>
              <a:gd name="T42" fmla="*/ 3 w 357"/>
              <a:gd name="T43" fmla="*/ 58 h 271"/>
              <a:gd name="T44" fmla="*/ 10 w 357"/>
              <a:gd name="T45" fmla="*/ 39 h 271"/>
              <a:gd name="T46" fmla="*/ 23 w 357"/>
              <a:gd name="T47" fmla="*/ 23 h 271"/>
              <a:gd name="T48" fmla="*/ 40 w 357"/>
              <a:gd name="T49" fmla="*/ 10 h 271"/>
              <a:gd name="T50" fmla="*/ 57 w 357"/>
              <a:gd name="T51" fmla="*/ 4 h 271"/>
              <a:gd name="T52" fmla="*/ 78 w 357"/>
              <a:gd name="T5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1">
                <a:moveTo>
                  <a:pt x="78" y="0"/>
                </a:moveTo>
                <a:lnTo>
                  <a:pt x="98" y="3"/>
                </a:lnTo>
                <a:lnTo>
                  <a:pt x="117" y="12"/>
                </a:lnTo>
                <a:lnTo>
                  <a:pt x="319" y="127"/>
                </a:lnTo>
                <a:lnTo>
                  <a:pt x="335" y="140"/>
                </a:lnTo>
                <a:lnTo>
                  <a:pt x="347" y="155"/>
                </a:lnTo>
                <a:lnTo>
                  <a:pt x="354" y="174"/>
                </a:lnTo>
                <a:lnTo>
                  <a:pt x="357" y="193"/>
                </a:lnTo>
                <a:lnTo>
                  <a:pt x="354" y="213"/>
                </a:lnTo>
                <a:lnTo>
                  <a:pt x="347" y="232"/>
                </a:lnTo>
                <a:lnTo>
                  <a:pt x="334" y="248"/>
                </a:lnTo>
                <a:lnTo>
                  <a:pt x="317" y="261"/>
                </a:lnTo>
                <a:lnTo>
                  <a:pt x="300" y="267"/>
                </a:lnTo>
                <a:lnTo>
                  <a:pt x="279" y="271"/>
                </a:lnTo>
                <a:lnTo>
                  <a:pt x="259" y="267"/>
                </a:lnTo>
                <a:lnTo>
                  <a:pt x="240" y="260"/>
                </a:lnTo>
                <a:lnTo>
                  <a:pt x="38" y="145"/>
                </a:lnTo>
                <a:lnTo>
                  <a:pt x="23" y="132"/>
                </a:lnTo>
                <a:lnTo>
                  <a:pt x="10" y="116"/>
                </a:lnTo>
                <a:lnTo>
                  <a:pt x="3" y="97"/>
                </a:lnTo>
                <a:lnTo>
                  <a:pt x="0" y="78"/>
                </a:lnTo>
                <a:lnTo>
                  <a:pt x="3" y="58"/>
                </a:lnTo>
                <a:lnTo>
                  <a:pt x="10" y="39"/>
                </a:lnTo>
                <a:lnTo>
                  <a:pt x="23" y="23"/>
                </a:lnTo>
                <a:lnTo>
                  <a:pt x="40" y="10"/>
                </a:lnTo>
                <a:lnTo>
                  <a:pt x="57" y="4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1465065" y="3923427"/>
            <a:ext cx="41351" cy="16669"/>
          </a:xfrm>
          <a:custGeom>
            <a:avLst/>
            <a:gdLst>
              <a:gd name="T0" fmla="*/ 78 w 388"/>
              <a:gd name="T1" fmla="*/ 0 h 154"/>
              <a:gd name="T2" fmla="*/ 311 w 388"/>
              <a:gd name="T3" fmla="*/ 0 h 154"/>
              <a:gd name="T4" fmla="*/ 331 w 388"/>
              <a:gd name="T5" fmla="*/ 3 h 154"/>
              <a:gd name="T6" fmla="*/ 350 w 388"/>
              <a:gd name="T7" fmla="*/ 11 h 154"/>
              <a:gd name="T8" fmla="*/ 366 w 388"/>
              <a:gd name="T9" fmla="*/ 22 h 154"/>
              <a:gd name="T10" fmla="*/ 377 w 388"/>
              <a:gd name="T11" fmla="*/ 39 h 154"/>
              <a:gd name="T12" fmla="*/ 386 w 388"/>
              <a:gd name="T13" fmla="*/ 56 h 154"/>
              <a:gd name="T14" fmla="*/ 388 w 388"/>
              <a:gd name="T15" fmla="*/ 78 h 154"/>
              <a:gd name="T16" fmla="*/ 386 w 388"/>
              <a:gd name="T17" fmla="*/ 98 h 154"/>
              <a:gd name="T18" fmla="*/ 377 w 388"/>
              <a:gd name="T19" fmla="*/ 115 h 154"/>
              <a:gd name="T20" fmla="*/ 366 w 388"/>
              <a:gd name="T21" fmla="*/ 132 h 154"/>
              <a:gd name="T22" fmla="*/ 350 w 388"/>
              <a:gd name="T23" fmla="*/ 143 h 154"/>
              <a:gd name="T24" fmla="*/ 331 w 388"/>
              <a:gd name="T25" fmla="*/ 152 h 154"/>
              <a:gd name="T26" fmla="*/ 311 w 388"/>
              <a:gd name="T27" fmla="*/ 154 h 154"/>
              <a:gd name="T28" fmla="*/ 78 w 388"/>
              <a:gd name="T29" fmla="*/ 154 h 154"/>
              <a:gd name="T30" fmla="*/ 57 w 388"/>
              <a:gd name="T31" fmla="*/ 152 h 154"/>
              <a:gd name="T32" fmla="*/ 38 w 388"/>
              <a:gd name="T33" fmla="*/ 143 h 154"/>
              <a:gd name="T34" fmla="*/ 23 w 388"/>
              <a:gd name="T35" fmla="*/ 132 h 154"/>
              <a:gd name="T36" fmla="*/ 10 w 388"/>
              <a:gd name="T37" fmla="*/ 115 h 154"/>
              <a:gd name="T38" fmla="*/ 3 w 388"/>
              <a:gd name="T39" fmla="*/ 98 h 154"/>
              <a:gd name="T40" fmla="*/ 0 w 388"/>
              <a:gd name="T41" fmla="*/ 78 h 154"/>
              <a:gd name="T42" fmla="*/ 3 w 388"/>
              <a:gd name="T43" fmla="*/ 56 h 154"/>
              <a:gd name="T44" fmla="*/ 10 w 388"/>
              <a:gd name="T45" fmla="*/ 39 h 154"/>
              <a:gd name="T46" fmla="*/ 23 w 388"/>
              <a:gd name="T47" fmla="*/ 22 h 154"/>
              <a:gd name="T48" fmla="*/ 38 w 388"/>
              <a:gd name="T49" fmla="*/ 11 h 154"/>
              <a:gd name="T50" fmla="*/ 57 w 388"/>
              <a:gd name="T51" fmla="*/ 3 h 154"/>
              <a:gd name="T52" fmla="*/ 78 w 388"/>
              <a:gd name="T5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" h="154">
                <a:moveTo>
                  <a:pt x="78" y="0"/>
                </a:moveTo>
                <a:lnTo>
                  <a:pt x="311" y="0"/>
                </a:lnTo>
                <a:lnTo>
                  <a:pt x="331" y="3"/>
                </a:lnTo>
                <a:lnTo>
                  <a:pt x="350" y="11"/>
                </a:lnTo>
                <a:lnTo>
                  <a:pt x="366" y="22"/>
                </a:lnTo>
                <a:lnTo>
                  <a:pt x="377" y="39"/>
                </a:lnTo>
                <a:lnTo>
                  <a:pt x="386" y="56"/>
                </a:lnTo>
                <a:lnTo>
                  <a:pt x="388" y="78"/>
                </a:lnTo>
                <a:lnTo>
                  <a:pt x="386" y="98"/>
                </a:lnTo>
                <a:lnTo>
                  <a:pt x="377" y="115"/>
                </a:lnTo>
                <a:lnTo>
                  <a:pt x="366" y="132"/>
                </a:lnTo>
                <a:lnTo>
                  <a:pt x="350" y="143"/>
                </a:lnTo>
                <a:lnTo>
                  <a:pt x="331" y="152"/>
                </a:lnTo>
                <a:lnTo>
                  <a:pt x="311" y="154"/>
                </a:lnTo>
                <a:lnTo>
                  <a:pt x="78" y="154"/>
                </a:lnTo>
                <a:lnTo>
                  <a:pt x="57" y="152"/>
                </a:lnTo>
                <a:lnTo>
                  <a:pt x="38" y="143"/>
                </a:lnTo>
                <a:lnTo>
                  <a:pt x="23" y="132"/>
                </a:lnTo>
                <a:lnTo>
                  <a:pt x="10" y="115"/>
                </a:lnTo>
                <a:lnTo>
                  <a:pt x="3" y="98"/>
                </a:lnTo>
                <a:lnTo>
                  <a:pt x="0" y="78"/>
                </a:lnTo>
                <a:lnTo>
                  <a:pt x="3" y="56"/>
                </a:lnTo>
                <a:lnTo>
                  <a:pt x="10" y="39"/>
                </a:lnTo>
                <a:lnTo>
                  <a:pt x="23" y="22"/>
                </a:lnTo>
                <a:lnTo>
                  <a:pt x="38" y="11"/>
                </a:lnTo>
                <a:lnTo>
                  <a:pt x="57" y="3"/>
                </a:lnTo>
                <a:lnTo>
                  <a:pt x="7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443267" y="3830787"/>
            <a:ext cx="38146" cy="28850"/>
          </a:xfrm>
          <a:custGeom>
            <a:avLst/>
            <a:gdLst>
              <a:gd name="T0" fmla="*/ 279 w 357"/>
              <a:gd name="T1" fmla="*/ 0 h 270"/>
              <a:gd name="T2" fmla="*/ 300 w 357"/>
              <a:gd name="T3" fmla="*/ 3 h 270"/>
              <a:gd name="T4" fmla="*/ 317 w 357"/>
              <a:gd name="T5" fmla="*/ 10 h 270"/>
              <a:gd name="T6" fmla="*/ 334 w 357"/>
              <a:gd name="T7" fmla="*/ 22 h 270"/>
              <a:gd name="T8" fmla="*/ 347 w 357"/>
              <a:gd name="T9" fmla="*/ 38 h 270"/>
              <a:gd name="T10" fmla="*/ 354 w 357"/>
              <a:gd name="T11" fmla="*/ 57 h 270"/>
              <a:gd name="T12" fmla="*/ 357 w 357"/>
              <a:gd name="T13" fmla="*/ 77 h 270"/>
              <a:gd name="T14" fmla="*/ 354 w 357"/>
              <a:gd name="T15" fmla="*/ 97 h 270"/>
              <a:gd name="T16" fmla="*/ 347 w 357"/>
              <a:gd name="T17" fmla="*/ 115 h 270"/>
              <a:gd name="T18" fmla="*/ 335 w 357"/>
              <a:gd name="T19" fmla="*/ 131 h 270"/>
              <a:gd name="T20" fmla="*/ 319 w 357"/>
              <a:gd name="T21" fmla="*/ 144 h 270"/>
              <a:gd name="T22" fmla="*/ 117 w 357"/>
              <a:gd name="T23" fmla="*/ 258 h 270"/>
              <a:gd name="T24" fmla="*/ 98 w 357"/>
              <a:gd name="T25" fmla="*/ 267 h 270"/>
              <a:gd name="T26" fmla="*/ 78 w 357"/>
              <a:gd name="T27" fmla="*/ 270 h 270"/>
              <a:gd name="T28" fmla="*/ 59 w 357"/>
              <a:gd name="T29" fmla="*/ 267 h 270"/>
              <a:gd name="T30" fmla="*/ 40 w 357"/>
              <a:gd name="T31" fmla="*/ 260 h 270"/>
              <a:gd name="T32" fmla="*/ 23 w 357"/>
              <a:gd name="T33" fmla="*/ 247 h 270"/>
              <a:gd name="T34" fmla="*/ 10 w 357"/>
              <a:gd name="T35" fmla="*/ 231 h 270"/>
              <a:gd name="T36" fmla="*/ 3 w 357"/>
              <a:gd name="T37" fmla="*/ 212 h 270"/>
              <a:gd name="T38" fmla="*/ 0 w 357"/>
              <a:gd name="T39" fmla="*/ 192 h 270"/>
              <a:gd name="T40" fmla="*/ 3 w 357"/>
              <a:gd name="T41" fmla="*/ 173 h 270"/>
              <a:gd name="T42" fmla="*/ 10 w 357"/>
              <a:gd name="T43" fmla="*/ 154 h 270"/>
              <a:gd name="T44" fmla="*/ 23 w 357"/>
              <a:gd name="T45" fmla="*/ 139 h 270"/>
              <a:gd name="T46" fmla="*/ 38 w 357"/>
              <a:gd name="T47" fmla="*/ 125 h 270"/>
              <a:gd name="T48" fmla="*/ 240 w 357"/>
              <a:gd name="T49" fmla="*/ 10 h 270"/>
              <a:gd name="T50" fmla="*/ 260 w 357"/>
              <a:gd name="T51" fmla="*/ 3 h 270"/>
              <a:gd name="T52" fmla="*/ 279 w 357"/>
              <a:gd name="T5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7" h="270">
                <a:moveTo>
                  <a:pt x="279" y="0"/>
                </a:moveTo>
                <a:lnTo>
                  <a:pt x="300" y="3"/>
                </a:lnTo>
                <a:lnTo>
                  <a:pt x="317" y="10"/>
                </a:lnTo>
                <a:lnTo>
                  <a:pt x="334" y="22"/>
                </a:lnTo>
                <a:lnTo>
                  <a:pt x="347" y="38"/>
                </a:lnTo>
                <a:lnTo>
                  <a:pt x="354" y="57"/>
                </a:lnTo>
                <a:lnTo>
                  <a:pt x="357" y="77"/>
                </a:lnTo>
                <a:lnTo>
                  <a:pt x="354" y="97"/>
                </a:lnTo>
                <a:lnTo>
                  <a:pt x="347" y="115"/>
                </a:lnTo>
                <a:lnTo>
                  <a:pt x="335" y="131"/>
                </a:lnTo>
                <a:lnTo>
                  <a:pt x="319" y="144"/>
                </a:lnTo>
                <a:lnTo>
                  <a:pt x="117" y="258"/>
                </a:lnTo>
                <a:lnTo>
                  <a:pt x="98" y="267"/>
                </a:lnTo>
                <a:lnTo>
                  <a:pt x="78" y="270"/>
                </a:lnTo>
                <a:lnTo>
                  <a:pt x="59" y="267"/>
                </a:lnTo>
                <a:lnTo>
                  <a:pt x="40" y="260"/>
                </a:lnTo>
                <a:lnTo>
                  <a:pt x="23" y="247"/>
                </a:lnTo>
                <a:lnTo>
                  <a:pt x="10" y="231"/>
                </a:lnTo>
                <a:lnTo>
                  <a:pt x="3" y="212"/>
                </a:lnTo>
                <a:lnTo>
                  <a:pt x="0" y="192"/>
                </a:lnTo>
                <a:lnTo>
                  <a:pt x="3" y="173"/>
                </a:lnTo>
                <a:lnTo>
                  <a:pt x="10" y="154"/>
                </a:lnTo>
                <a:lnTo>
                  <a:pt x="23" y="139"/>
                </a:lnTo>
                <a:lnTo>
                  <a:pt x="38" y="125"/>
                </a:lnTo>
                <a:lnTo>
                  <a:pt x="240" y="10"/>
                </a:lnTo>
                <a:lnTo>
                  <a:pt x="260" y="3"/>
                </a:lnTo>
                <a:lnTo>
                  <a:pt x="27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5"/>
          <p:cNvSpPr>
            <a:spLocks/>
          </p:cNvSpPr>
          <p:nvPr/>
        </p:nvSpPr>
        <p:spPr bwMode="auto">
          <a:xfrm>
            <a:off x="1384285" y="3762830"/>
            <a:ext cx="28850" cy="37825"/>
          </a:xfrm>
          <a:custGeom>
            <a:avLst/>
            <a:gdLst>
              <a:gd name="T0" fmla="*/ 193 w 271"/>
              <a:gd name="T1" fmla="*/ 0 h 354"/>
              <a:gd name="T2" fmla="*/ 213 w 271"/>
              <a:gd name="T3" fmla="*/ 3 h 354"/>
              <a:gd name="T4" fmla="*/ 232 w 271"/>
              <a:gd name="T5" fmla="*/ 12 h 354"/>
              <a:gd name="T6" fmla="*/ 249 w 271"/>
              <a:gd name="T7" fmla="*/ 24 h 354"/>
              <a:gd name="T8" fmla="*/ 261 w 271"/>
              <a:gd name="T9" fmla="*/ 40 h 354"/>
              <a:gd name="T10" fmla="*/ 269 w 271"/>
              <a:gd name="T11" fmla="*/ 58 h 354"/>
              <a:gd name="T12" fmla="*/ 271 w 271"/>
              <a:gd name="T13" fmla="*/ 77 h 354"/>
              <a:gd name="T14" fmla="*/ 269 w 271"/>
              <a:gd name="T15" fmla="*/ 97 h 354"/>
              <a:gd name="T16" fmla="*/ 261 w 271"/>
              <a:gd name="T17" fmla="*/ 116 h 354"/>
              <a:gd name="T18" fmla="*/ 145 w 271"/>
              <a:gd name="T19" fmla="*/ 317 h 354"/>
              <a:gd name="T20" fmla="*/ 132 w 271"/>
              <a:gd name="T21" fmla="*/ 333 h 354"/>
              <a:gd name="T22" fmla="*/ 115 w 271"/>
              <a:gd name="T23" fmla="*/ 345 h 354"/>
              <a:gd name="T24" fmla="*/ 98 w 271"/>
              <a:gd name="T25" fmla="*/ 352 h 354"/>
              <a:gd name="T26" fmla="*/ 77 w 271"/>
              <a:gd name="T27" fmla="*/ 354 h 354"/>
              <a:gd name="T28" fmla="*/ 58 w 271"/>
              <a:gd name="T29" fmla="*/ 352 h 354"/>
              <a:gd name="T30" fmla="*/ 39 w 271"/>
              <a:gd name="T31" fmla="*/ 344 h 354"/>
              <a:gd name="T32" fmla="*/ 22 w 271"/>
              <a:gd name="T33" fmla="*/ 332 h 354"/>
              <a:gd name="T34" fmla="*/ 10 w 271"/>
              <a:gd name="T35" fmla="*/ 317 h 354"/>
              <a:gd name="T36" fmla="*/ 3 w 271"/>
              <a:gd name="T37" fmla="*/ 298 h 354"/>
              <a:gd name="T38" fmla="*/ 0 w 271"/>
              <a:gd name="T39" fmla="*/ 279 h 354"/>
              <a:gd name="T40" fmla="*/ 3 w 271"/>
              <a:gd name="T41" fmla="*/ 259 h 354"/>
              <a:gd name="T42" fmla="*/ 10 w 271"/>
              <a:gd name="T43" fmla="*/ 240 h 354"/>
              <a:gd name="T44" fmla="*/ 127 w 271"/>
              <a:gd name="T45" fmla="*/ 40 h 354"/>
              <a:gd name="T46" fmla="*/ 140 w 271"/>
              <a:gd name="T47" fmla="*/ 23 h 354"/>
              <a:gd name="T48" fmla="*/ 156 w 271"/>
              <a:gd name="T49" fmla="*/ 11 h 354"/>
              <a:gd name="T50" fmla="*/ 174 w 271"/>
              <a:gd name="T51" fmla="*/ 3 h 354"/>
              <a:gd name="T52" fmla="*/ 193 w 271"/>
              <a:gd name="T53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71" h="354">
                <a:moveTo>
                  <a:pt x="193" y="0"/>
                </a:moveTo>
                <a:lnTo>
                  <a:pt x="213" y="3"/>
                </a:lnTo>
                <a:lnTo>
                  <a:pt x="232" y="12"/>
                </a:lnTo>
                <a:lnTo>
                  <a:pt x="249" y="24"/>
                </a:lnTo>
                <a:lnTo>
                  <a:pt x="261" y="40"/>
                </a:lnTo>
                <a:lnTo>
                  <a:pt x="269" y="58"/>
                </a:lnTo>
                <a:lnTo>
                  <a:pt x="271" y="77"/>
                </a:lnTo>
                <a:lnTo>
                  <a:pt x="269" y="97"/>
                </a:lnTo>
                <a:lnTo>
                  <a:pt x="261" y="116"/>
                </a:lnTo>
                <a:lnTo>
                  <a:pt x="145" y="317"/>
                </a:lnTo>
                <a:lnTo>
                  <a:pt x="132" y="333"/>
                </a:lnTo>
                <a:lnTo>
                  <a:pt x="115" y="345"/>
                </a:lnTo>
                <a:lnTo>
                  <a:pt x="98" y="352"/>
                </a:lnTo>
                <a:lnTo>
                  <a:pt x="77" y="354"/>
                </a:lnTo>
                <a:lnTo>
                  <a:pt x="58" y="352"/>
                </a:lnTo>
                <a:lnTo>
                  <a:pt x="39" y="344"/>
                </a:lnTo>
                <a:lnTo>
                  <a:pt x="22" y="332"/>
                </a:lnTo>
                <a:lnTo>
                  <a:pt x="10" y="317"/>
                </a:lnTo>
                <a:lnTo>
                  <a:pt x="3" y="298"/>
                </a:lnTo>
                <a:lnTo>
                  <a:pt x="0" y="279"/>
                </a:lnTo>
                <a:lnTo>
                  <a:pt x="3" y="259"/>
                </a:lnTo>
                <a:lnTo>
                  <a:pt x="10" y="240"/>
                </a:lnTo>
                <a:lnTo>
                  <a:pt x="127" y="40"/>
                </a:lnTo>
                <a:lnTo>
                  <a:pt x="140" y="23"/>
                </a:lnTo>
                <a:lnTo>
                  <a:pt x="156" y="11"/>
                </a:lnTo>
                <a:lnTo>
                  <a:pt x="174" y="3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1290684" y="4007091"/>
            <a:ext cx="41672" cy="41031"/>
          </a:xfrm>
          <a:custGeom>
            <a:avLst/>
            <a:gdLst>
              <a:gd name="T0" fmla="*/ 194 w 388"/>
              <a:gd name="T1" fmla="*/ 0 h 386"/>
              <a:gd name="T2" fmla="*/ 233 w 388"/>
              <a:gd name="T3" fmla="*/ 6 h 386"/>
              <a:gd name="T4" fmla="*/ 269 w 388"/>
              <a:gd name="T5" fmla="*/ 17 h 386"/>
              <a:gd name="T6" fmla="*/ 302 w 388"/>
              <a:gd name="T7" fmla="*/ 34 h 386"/>
              <a:gd name="T8" fmla="*/ 331 w 388"/>
              <a:gd name="T9" fmla="*/ 57 h 386"/>
              <a:gd name="T10" fmla="*/ 355 w 388"/>
              <a:gd name="T11" fmla="*/ 86 h 386"/>
              <a:gd name="T12" fmla="*/ 373 w 388"/>
              <a:gd name="T13" fmla="*/ 119 h 386"/>
              <a:gd name="T14" fmla="*/ 384 w 388"/>
              <a:gd name="T15" fmla="*/ 155 h 386"/>
              <a:gd name="T16" fmla="*/ 388 w 388"/>
              <a:gd name="T17" fmla="*/ 193 h 386"/>
              <a:gd name="T18" fmla="*/ 384 w 388"/>
              <a:gd name="T19" fmla="*/ 232 h 386"/>
              <a:gd name="T20" fmla="*/ 373 w 388"/>
              <a:gd name="T21" fmla="*/ 269 h 386"/>
              <a:gd name="T22" fmla="*/ 355 w 388"/>
              <a:gd name="T23" fmla="*/ 301 h 386"/>
              <a:gd name="T24" fmla="*/ 331 w 388"/>
              <a:gd name="T25" fmla="*/ 329 h 386"/>
              <a:gd name="T26" fmla="*/ 302 w 388"/>
              <a:gd name="T27" fmla="*/ 353 h 386"/>
              <a:gd name="T28" fmla="*/ 269 w 388"/>
              <a:gd name="T29" fmla="*/ 371 h 386"/>
              <a:gd name="T30" fmla="*/ 233 w 388"/>
              <a:gd name="T31" fmla="*/ 382 h 386"/>
              <a:gd name="T32" fmla="*/ 194 w 388"/>
              <a:gd name="T33" fmla="*/ 386 h 386"/>
              <a:gd name="T34" fmla="*/ 155 w 388"/>
              <a:gd name="T35" fmla="*/ 382 h 386"/>
              <a:gd name="T36" fmla="*/ 119 w 388"/>
              <a:gd name="T37" fmla="*/ 371 h 386"/>
              <a:gd name="T38" fmla="*/ 86 w 388"/>
              <a:gd name="T39" fmla="*/ 353 h 386"/>
              <a:gd name="T40" fmla="*/ 57 w 388"/>
              <a:gd name="T41" fmla="*/ 329 h 386"/>
              <a:gd name="T42" fmla="*/ 33 w 388"/>
              <a:gd name="T43" fmla="*/ 301 h 386"/>
              <a:gd name="T44" fmla="*/ 15 w 388"/>
              <a:gd name="T45" fmla="*/ 269 h 386"/>
              <a:gd name="T46" fmla="*/ 4 w 388"/>
              <a:gd name="T47" fmla="*/ 232 h 386"/>
              <a:gd name="T48" fmla="*/ 0 w 388"/>
              <a:gd name="T49" fmla="*/ 193 h 386"/>
              <a:gd name="T50" fmla="*/ 4 w 388"/>
              <a:gd name="T51" fmla="*/ 155 h 386"/>
              <a:gd name="T52" fmla="*/ 15 w 388"/>
              <a:gd name="T53" fmla="*/ 119 h 386"/>
              <a:gd name="T54" fmla="*/ 33 w 388"/>
              <a:gd name="T55" fmla="*/ 86 h 386"/>
              <a:gd name="T56" fmla="*/ 57 w 388"/>
              <a:gd name="T57" fmla="*/ 57 h 386"/>
              <a:gd name="T58" fmla="*/ 86 w 388"/>
              <a:gd name="T59" fmla="*/ 34 h 386"/>
              <a:gd name="T60" fmla="*/ 119 w 388"/>
              <a:gd name="T61" fmla="*/ 17 h 386"/>
              <a:gd name="T62" fmla="*/ 155 w 388"/>
              <a:gd name="T63" fmla="*/ 6 h 386"/>
              <a:gd name="T64" fmla="*/ 194 w 388"/>
              <a:gd name="T65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8" h="386">
                <a:moveTo>
                  <a:pt x="194" y="0"/>
                </a:moveTo>
                <a:lnTo>
                  <a:pt x="233" y="6"/>
                </a:lnTo>
                <a:lnTo>
                  <a:pt x="269" y="17"/>
                </a:lnTo>
                <a:lnTo>
                  <a:pt x="302" y="34"/>
                </a:lnTo>
                <a:lnTo>
                  <a:pt x="331" y="57"/>
                </a:lnTo>
                <a:lnTo>
                  <a:pt x="355" y="86"/>
                </a:lnTo>
                <a:lnTo>
                  <a:pt x="373" y="119"/>
                </a:lnTo>
                <a:lnTo>
                  <a:pt x="384" y="155"/>
                </a:lnTo>
                <a:lnTo>
                  <a:pt x="388" y="193"/>
                </a:lnTo>
                <a:lnTo>
                  <a:pt x="384" y="232"/>
                </a:lnTo>
                <a:lnTo>
                  <a:pt x="373" y="269"/>
                </a:lnTo>
                <a:lnTo>
                  <a:pt x="355" y="301"/>
                </a:lnTo>
                <a:lnTo>
                  <a:pt x="331" y="329"/>
                </a:lnTo>
                <a:lnTo>
                  <a:pt x="302" y="353"/>
                </a:lnTo>
                <a:lnTo>
                  <a:pt x="269" y="371"/>
                </a:lnTo>
                <a:lnTo>
                  <a:pt x="233" y="382"/>
                </a:lnTo>
                <a:lnTo>
                  <a:pt x="194" y="386"/>
                </a:lnTo>
                <a:lnTo>
                  <a:pt x="155" y="382"/>
                </a:lnTo>
                <a:lnTo>
                  <a:pt x="119" y="371"/>
                </a:lnTo>
                <a:lnTo>
                  <a:pt x="86" y="353"/>
                </a:lnTo>
                <a:lnTo>
                  <a:pt x="57" y="329"/>
                </a:lnTo>
                <a:lnTo>
                  <a:pt x="33" y="301"/>
                </a:lnTo>
                <a:lnTo>
                  <a:pt x="15" y="269"/>
                </a:lnTo>
                <a:lnTo>
                  <a:pt x="4" y="232"/>
                </a:lnTo>
                <a:lnTo>
                  <a:pt x="0" y="193"/>
                </a:lnTo>
                <a:lnTo>
                  <a:pt x="4" y="155"/>
                </a:lnTo>
                <a:lnTo>
                  <a:pt x="15" y="119"/>
                </a:lnTo>
                <a:lnTo>
                  <a:pt x="33" y="86"/>
                </a:lnTo>
                <a:lnTo>
                  <a:pt x="57" y="57"/>
                </a:lnTo>
                <a:lnTo>
                  <a:pt x="86" y="34"/>
                </a:lnTo>
                <a:lnTo>
                  <a:pt x="119" y="17"/>
                </a:lnTo>
                <a:lnTo>
                  <a:pt x="155" y="6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22"/>
          <p:cNvSpPr>
            <a:spLocks noEditPoints="1"/>
          </p:cNvSpPr>
          <p:nvPr/>
        </p:nvSpPr>
        <p:spPr bwMode="auto">
          <a:xfrm>
            <a:off x="3505384" y="3758829"/>
            <a:ext cx="396752" cy="386574"/>
          </a:xfrm>
          <a:custGeom>
            <a:avLst/>
            <a:gdLst>
              <a:gd name="T0" fmla="*/ 1449 w 3440"/>
              <a:gd name="T1" fmla="*/ 1218 h 3436"/>
              <a:gd name="T2" fmla="*/ 1219 w 3440"/>
              <a:gd name="T3" fmla="*/ 1449 h 3436"/>
              <a:gd name="T4" fmla="*/ 1152 w 3440"/>
              <a:gd name="T5" fmla="*/ 1780 h 3436"/>
              <a:gd name="T6" fmla="*/ 1280 w 3440"/>
              <a:gd name="T7" fmla="*/ 2086 h 3436"/>
              <a:gd name="T8" fmla="*/ 1552 w 3440"/>
              <a:gd name="T9" fmla="*/ 2269 h 3436"/>
              <a:gd name="T10" fmla="*/ 1893 w 3440"/>
              <a:gd name="T11" fmla="*/ 2269 h 3436"/>
              <a:gd name="T12" fmla="*/ 2166 w 3440"/>
              <a:gd name="T13" fmla="*/ 2086 h 3436"/>
              <a:gd name="T14" fmla="*/ 2294 w 3440"/>
              <a:gd name="T15" fmla="*/ 1780 h 3436"/>
              <a:gd name="T16" fmla="*/ 2227 w 3440"/>
              <a:gd name="T17" fmla="*/ 1449 h 3436"/>
              <a:gd name="T18" fmla="*/ 1996 w 3440"/>
              <a:gd name="T19" fmla="*/ 1218 h 3436"/>
              <a:gd name="T20" fmla="*/ 1727 w 3440"/>
              <a:gd name="T21" fmla="*/ 0 h 3436"/>
              <a:gd name="T22" fmla="*/ 1975 w 3440"/>
              <a:gd name="T23" fmla="*/ 38 h 3436"/>
              <a:gd name="T24" fmla="*/ 2010 w 3440"/>
              <a:gd name="T25" fmla="*/ 197 h 3436"/>
              <a:gd name="T26" fmla="*/ 2129 w 3440"/>
              <a:gd name="T27" fmla="*/ 416 h 3436"/>
              <a:gd name="T28" fmla="*/ 2360 w 3440"/>
              <a:gd name="T29" fmla="*/ 512 h 3436"/>
              <a:gd name="T30" fmla="*/ 2603 w 3440"/>
              <a:gd name="T31" fmla="*/ 443 h 3436"/>
              <a:gd name="T32" fmla="*/ 2739 w 3440"/>
              <a:gd name="T33" fmla="*/ 357 h 3436"/>
              <a:gd name="T34" fmla="*/ 3007 w 3440"/>
              <a:gd name="T35" fmla="*/ 578 h 3436"/>
              <a:gd name="T36" fmla="*/ 3082 w 3440"/>
              <a:gd name="T37" fmla="*/ 749 h 3436"/>
              <a:gd name="T38" fmla="*/ 2963 w 3440"/>
              <a:gd name="T39" fmla="*/ 920 h 3436"/>
              <a:gd name="T40" fmla="*/ 2949 w 3440"/>
              <a:gd name="T41" fmla="*/ 1166 h 3436"/>
              <a:gd name="T42" fmla="*/ 3103 w 3440"/>
              <a:gd name="T43" fmla="*/ 1379 h 3436"/>
              <a:gd name="T44" fmla="*/ 3340 w 3440"/>
              <a:gd name="T45" fmla="*/ 1445 h 3436"/>
              <a:gd name="T46" fmla="*/ 3430 w 3440"/>
              <a:gd name="T47" fmla="*/ 1527 h 3436"/>
              <a:gd name="T48" fmla="*/ 3415 w 3440"/>
              <a:gd name="T49" fmla="*/ 1958 h 3436"/>
              <a:gd name="T50" fmla="*/ 3307 w 3440"/>
              <a:gd name="T51" fmla="*/ 2002 h 3436"/>
              <a:gd name="T52" fmla="*/ 3060 w 3440"/>
              <a:gd name="T53" fmla="*/ 2092 h 3436"/>
              <a:gd name="T54" fmla="*/ 2931 w 3440"/>
              <a:gd name="T55" fmla="*/ 2317 h 3436"/>
              <a:gd name="T56" fmla="*/ 2972 w 3440"/>
              <a:gd name="T57" fmla="*/ 2562 h 3436"/>
              <a:gd name="T58" fmla="*/ 3081 w 3440"/>
              <a:gd name="T59" fmla="*/ 2716 h 3436"/>
              <a:gd name="T60" fmla="*/ 2931 w 3440"/>
              <a:gd name="T61" fmla="*/ 2939 h 3436"/>
              <a:gd name="T62" fmla="*/ 2707 w 3440"/>
              <a:gd name="T63" fmla="*/ 3087 h 3436"/>
              <a:gd name="T64" fmla="*/ 2554 w 3440"/>
              <a:gd name="T65" fmla="*/ 2982 h 3436"/>
              <a:gd name="T66" fmla="*/ 2308 w 3440"/>
              <a:gd name="T67" fmla="*/ 2939 h 3436"/>
              <a:gd name="T68" fmla="*/ 2079 w 3440"/>
              <a:gd name="T69" fmla="*/ 3069 h 3436"/>
              <a:gd name="T70" fmla="*/ 1992 w 3440"/>
              <a:gd name="T71" fmla="*/ 3327 h 3436"/>
              <a:gd name="T72" fmla="*/ 1907 w 3440"/>
              <a:gd name="T73" fmla="*/ 3426 h 3436"/>
              <a:gd name="T74" fmla="*/ 1481 w 3440"/>
              <a:gd name="T75" fmla="*/ 3411 h 3436"/>
              <a:gd name="T76" fmla="*/ 1435 w 3440"/>
              <a:gd name="T77" fmla="*/ 3281 h 3436"/>
              <a:gd name="T78" fmla="*/ 1341 w 3440"/>
              <a:gd name="T79" fmla="*/ 3051 h 3436"/>
              <a:gd name="T80" fmla="*/ 1122 w 3440"/>
              <a:gd name="T81" fmla="*/ 2929 h 3436"/>
              <a:gd name="T82" fmla="*/ 873 w 3440"/>
              <a:gd name="T83" fmla="*/ 2971 h 3436"/>
              <a:gd name="T84" fmla="*/ 720 w 3440"/>
              <a:gd name="T85" fmla="*/ 3078 h 3436"/>
              <a:gd name="T86" fmla="*/ 499 w 3440"/>
              <a:gd name="T87" fmla="*/ 2929 h 3436"/>
              <a:gd name="T88" fmla="*/ 351 w 3440"/>
              <a:gd name="T89" fmla="*/ 2706 h 3436"/>
              <a:gd name="T90" fmla="*/ 459 w 3440"/>
              <a:gd name="T91" fmla="*/ 2553 h 3436"/>
              <a:gd name="T92" fmla="*/ 500 w 3440"/>
              <a:gd name="T93" fmla="*/ 2311 h 3436"/>
              <a:gd name="T94" fmla="*/ 369 w 3440"/>
              <a:gd name="T95" fmla="*/ 2082 h 3436"/>
              <a:gd name="T96" fmla="*/ 123 w 3440"/>
              <a:gd name="T97" fmla="*/ 1993 h 3436"/>
              <a:gd name="T98" fmla="*/ 16 w 3440"/>
              <a:gd name="T99" fmla="*/ 1928 h 3436"/>
              <a:gd name="T100" fmla="*/ 12 w 3440"/>
              <a:gd name="T101" fmla="*/ 1518 h 3436"/>
              <a:gd name="T102" fmla="*/ 88 w 3440"/>
              <a:gd name="T103" fmla="*/ 1435 h 3436"/>
              <a:gd name="T104" fmla="*/ 339 w 3440"/>
              <a:gd name="T105" fmla="*/ 1370 h 3436"/>
              <a:gd name="T106" fmla="*/ 499 w 3440"/>
              <a:gd name="T107" fmla="*/ 1160 h 3436"/>
              <a:gd name="T108" fmla="*/ 486 w 3440"/>
              <a:gd name="T109" fmla="*/ 912 h 3436"/>
              <a:gd name="T110" fmla="*/ 365 w 3440"/>
              <a:gd name="T111" fmla="*/ 739 h 3436"/>
              <a:gd name="T112" fmla="*/ 442 w 3440"/>
              <a:gd name="T113" fmla="*/ 567 h 3436"/>
              <a:gd name="T114" fmla="*/ 714 w 3440"/>
              <a:gd name="T115" fmla="*/ 347 h 3436"/>
              <a:gd name="T116" fmla="*/ 849 w 3440"/>
              <a:gd name="T117" fmla="*/ 433 h 3436"/>
              <a:gd name="T118" fmla="*/ 1090 w 3440"/>
              <a:gd name="T119" fmla="*/ 500 h 3436"/>
              <a:gd name="T120" fmla="*/ 1329 w 3440"/>
              <a:gd name="T121" fmla="*/ 399 h 3436"/>
              <a:gd name="T122" fmla="*/ 1447 w 3440"/>
              <a:gd name="T123" fmla="*/ 156 h 3436"/>
              <a:gd name="T124" fmla="*/ 1509 w 3440"/>
              <a:gd name="T125" fmla="*/ 16 h 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0" h="3436">
                <a:moveTo>
                  <a:pt x="1723" y="1148"/>
                </a:moveTo>
                <a:lnTo>
                  <a:pt x="1664" y="1152"/>
                </a:lnTo>
                <a:lnTo>
                  <a:pt x="1607" y="1160"/>
                </a:lnTo>
                <a:lnTo>
                  <a:pt x="1552" y="1175"/>
                </a:lnTo>
                <a:lnTo>
                  <a:pt x="1500" y="1194"/>
                </a:lnTo>
                <a:lnTo>
                  <a:pt x="1449" y="1218"/>
                </a:lnTo>
                <a:lnTo>
                  <a:pt x="1402" y="1246"/>
                </a:lnTo>
                <a:lnTo>
                  <a:pt x="1358" y="1280"/>
                </a:lnTo>
                <a:lnTo>
                  <a:pt x="1318" y="1317"/>
                </a:lnTo>
                <a:lnTo>
                  <a:pt x="1280" y="1358"/>
                </a:lnTo>
                <a:lnTo>
                  <a:pt x="1247" y="1402"/>
                </a:lnTo>
                <a:lnTo>
                  <a:pt x="1219" y="1449"/>
                </a:lnTo>
                <a:lnTo>
                  <a:pt x="1194" y="1498"/>
                </a:lnTo>
                <a:lnTo>
                  <a:pt x="1174" y="1551"/>
                </a:lnTo>
                <a:lnTo>
                  <a:pt x="1161" y="1607"/>
                </a:lnTo>
                <a:lnTo>
                  <a:pt x="1152" y="1663"/>
                </a:lnTo>
                <a:lnTo>
                  <a:pt x="1149" y="1721"/>
                </a:lnTo>
                <a:lnTo>
                  <a:pt x="1152" y="1780"/>
                </a:lnTo>
                <a:lnTo>
                  <a:pt x="1161" y="1837"/>
                </a:lnTo>
                <a:lnTo>
                  <a:pt x="1174" y="1891"/>
                </a:lnTo>
                <a:lnTo>
                  <a:pt x="1194" y="1944"/>
                </a:lnTo>
                <a:lnTo>
                  <a:pt x="1219" y="1994"/>
                </a:lnTo>
                <a:lnTo>
                  <a:pt x="1247" y="2042"/>
                </a:lnTo>
                <a:lnTo>
                  <a:pt x="1280" y="2086"/>
                </a:lnTo>
                <a:lnTo>
                  <a:pt x="1318" y="2127"/>
                </a:lnTo>
                <a:lnTo>
                  <a:pt x="1358" y="2164"/>
                </a:lnTo>
                <a:lnTo>
                  <a:pt x="1402" y="2196"/>
                </a:lnTo>
                <a:lnTo>
                  <a:pt x="1449" y="2226"/>
                </a:lnTo>
                <a:lnTo>
                  <a:pt x="1500" y="2250"/>
                </a:lnTo>
                <a:lnTo>
                  <a:pt x="1552" y="2269"/>
                </a:lnTo>
                <a:lnTo>
                  <a:pt x="1607" y="2283"/>
                </a:lnTo>
                <a:lnTo>
                  <a:pt x="1664" y="2292"/>
                </a:lnTo>
                <a:lnTo>
                  <a:pt x="1723" y="2295"/>
                </a:lnTo>
                <a:lnTo>
                  <a:pt x="1782" y="2292"/>
                </a:lnTo>
                <a:lnTo>
                  <a:pt x="1838" y="2283"/>
                </a:lnTo>
                <a:lnTo>
                  <a:pt x="1893" y="2269"/>
                </a:lnTo>
                <a:lnTo>
                  <a:pt x="1946" y="2250"/>
                </a:lnTo>
                <a:lnTo>
                  <a:pt x="1996" y="2226"/>
                </a:lnTo>
                <a:lnTo>
                  <a:pt x="2044" y="2196"/>
                </a:lnTo>
                <a:lnTo>
                  <a:pt x="2088" y="2164"/>
                </a:lnTo>
                <a:lnTo>
                  <a:pt x="2128" y="2127"/>
                </a:lnTo>
                <a:lnTo>
                  <a:pt x="2166" y="2086"/>
                </a:lnTo>
                <a:lnTo>
                  <a:pt x="2198" y="2042"/>
                </a:lnTo>
                <a:lnTo>
                  <a:pt x="2227" y="1994"/>
                </a:lnTo>
                <a:lnTo>
                  <a:pt x="2251" y="1944"/>
                </a:lnTo>
                <a:lnTo>
                  <a:pt x="2271" y="1891"/>
                </a:lnTo>
                <a:lnTo>
                  <a:pt x="2285" y="1837"/>
                </a:lnTo>
                <a:lnTo>
                  <a:pt x="2294" y="1780"/>
                </a:lnTo>
                <a:lnTo>
                  <a:pt x="2296" y="1721"/>
                </a:lnTo>
                <a:lnTo>
                  <a:pt x="2294" y="1663"/>
                </a:lnTo>
                <a:lnTo>
                  <a:pt x="2285" y="1607"/>
                </a:lnTo>
                <a:lnTo>
                  <a:pt x="2271" y="1551"/>
                </a:lnTo>
                <a:lnTo>
                  <a:pt x="2251" y="1498"/>
                </a:lnTo>
                <a:lnTo>
                  <a:pt x="2227" y="1449"/>
                </a:lnTo>
                <a:lnTo>
                  <a:pt x="2198" y="1402"/>
                </a:lnTo>
                <a:lnTo>
                  <a:pt x="2166" y="1358"/>
                </a:lnTo>
                <a:lnTo>
                  <a:pt x="2128" y="1317"/>
                </a:lnTo>
                <a:lnTo>
                  <a:pt x="2088" y="1280"/>
                </a:lnTo>
                <a:lnTo>
                  <a:pt x="2044" y="1246"/>
                </a:lnTo>
                <a:lnTo>
                  <a:pt x="1996" y="1218"/>
                </a:lnTo>
                <a:lnTo>
                  <a:pt x="1946" y="1194"/>
                </a:lnTo>
                <a:lnTo>
                  <a:pt x="1893" y="1175"/>
                </a:lnTo>
                <a:lnTo>
                  <a:pt x="1838" y="1160"/>
                </a:lnTo>
                <a:lnTo>
                  <a:pt x="1782" y="1152"/>
                </a:lnTo>
                <a:lnTo>
                  <a:pt x="1723" y="1148"/>
                </a:lnTo>
                <a:close/>
                <a:moveTo>
                  <a:pt x="1727" y="0"/>
                </a:moveTo>
                <a:lnTo>
                  <a:pt x="1727" y="0"/>
                </a:lnTo>
                <a:lnTo>
                  <a:pt x="1824" y="3"/>
                </a:lnTo>
                <a:lnTo>
                  <a:pt x="1921" y="11"/>
                </a:lnTo>
                <a:lnTo>
                  <a:pt x="1941" y="16"/>
                </a:lnTo>
                <a:lnTo>
                  <a:pt x="1960" y="25"/>
                </a:lnTo>
                <a:lnTo>
                  <a:pt x="1975" y="38"/>
                </a:lnTo>
                <a:lnTo>
                  <a:pt x="1989" y="52"/>
                </a:lnTo>
                <a:lnTo>
                  <a:pt x="1998" y="70"/>
                </a:lnTo>
                <a:lnTo>
                  <a:pt x="2004" y="90"/>
                </a:lnTo>
                <a:lnTo>
                  <a:pt x="2005" y="111"/>
                </a:lnTo>
                <a:lnTo>
                  <a:pt x="2005" y="155"/>
                </a:lnTo>
                <a:lnTo>
                  <a:pt x="2010" y="197"/>
                </a:lnTo>
                <a:lnTo>
                  <a:pt x="2020" y="239"/>
                </a:lnTo>
                <a:lnTo>
                  <a:pt x="2033" y="279"/>
                </a:lnTo>
                <a:lnTo>
                  <a:pt x="2051" y="317"/>
                </a:lnTo>
                <a:lnTo>
                  <a:pt x="2073" y="353"/>
                </a:lnTo>
                <a:lnTo>
                  <a:pt x="2099" y="385"/>
                </a:lnTo>
                <a:lnTo>
                  <a:pt x="2129" y="416"/>
                </a:lnTo>
                <a:lnTo>
                  <a:pt x="2162" y="442"/>
                </a:lnTo>
                <a:lnTo>
                  <a:pt x="2198" y="465"/>
                </a:lnTo>
                <a:lnTo>
                  <a:pt x="2237" y="484"/>
                </a:lnTo>
                <a:lnTo>
                  <a:pt x="2277" y="498"/>
                </a:lnTo>
                <a:lnTo>
                  <a:pt x="2318" y="507"/>
                </a:lnTo>
                <a:lnTo>
                  <a:pt x="2360" y="512"/>
                </a:lnTo>
                <a:lnTo>
                  <a:pt x="2403" y="511"/>
                </a:lnTo>
                <a:lnTo>
                  <a:pt x="2446" y="505"/>
                </a:lnTo>
                <a:lnTo>
                  <a:pt x="2488" y="496"/>
                </a:lnTo>
                <a:lnTo>
                  <a:pt x="2528" y="482"/>
                </a:lnTo>
                <a:lnTo>
                  <a:pt x="2567" y="464"/>
                </a:lnTo>
                <a:lnTo>
                  <a:pt x="2603" y="443"/>
                </a:lnTo>
                <a:lnTo>
                  <a:pt x="2636" y="417"/>
                </a:lnTo>
                <a:lnTo>
                  <a:pt x="2667" y="389"/>
                </a:lnTo>
                <a:lnTo>
                  <a:pt x="2683" y="374"/>
                </a:lnTo>
                <a:lnTo>
                  <a:pt x="2700" y="364"/>
                </a:lnTo>
                <a:lnTo>
                  <a:pt x="2719" y="358"/>
                </a:lnTo>
                <a:lnTo>
                  <a:pt x="2739" y="357"/>
                </a:lnTo>
                <a:lnTo>
                  <a:pt x="2760" y="359"/>
                </a:lnTo>
                <a:lnTo>
                  <a:pt x="2779" y="367"/>
                </a:lnTo>
                <a:lnTo>
                  <a:pt x="2797" y="378"/>
                </a:lnTo>
                <a:lnTo>
                  <a:pt x="2871" y="440"/>
                </a:lnTo>
                <a:lnTo>
                  <a:pt x="2940" y="507"/>
                </a:lnTo>
                <a:lnTo>
                  <a:pt x="3007" y="578"/>
                </a:lnTo>
                <a:lnTo>
                  <a:pt x="3070" y="652"/>
                </a:lnTo>
                <a:lnTo>
                  <a:pt x="3080" y="670"/>
                </a:lnTo>
                <a:lnTo>
                  <a:pt x="3088" y="689"/>
                </a:lnTo>
                <a:lnTo>
                  <a:pt x="3090" y="709"/>
                </a:lnTo>
                <a:lnTo>
                  <a:pt x="3089" y="729"/>
                </a:lnTo>
                <a:lnTo>
                  <a:pt x="3082" y="749"/>
                </a:lnTo>
                <a:lnTo>
                  <a:pt x="3073" y="767"/>
                </a:lnTo>
                <a:lnTo>
                  <a:pt x="3059" y="783"/>
                </a:lnTo>
                <a:lnTo>
                  <a:pt x="3029" y="813"/>
                </a:lnTo>
                <a:lnTo>
                  <a:pt x="3002" y="847"/>
                </a:lnTo>
                <a:lnTo>
                  <a:pt x="2981" y="883"/>
                </a:lnTo>
                <a:lnTo>
                  <a:pt x="2963" y="920"/>
                </a:lnTo>
                <a:lnTo>
                  <a:pt x="2950" y="960"/>
                </a:lnTo>
                <a:lnTo>
                  <a:pt x="2940" y="1000"/>
                </a:lnTo>
                <a:lnTo>
                  <a:pt x="2936" y="1042"/>
                </a:lnTo>
                <a:lnTo>
                  <a:pt x="2935" y="1083"/>
                </a:lnTo>
                <a:lnTo>
                  <a:pt x="2940" y="1125"/>
                </a:lnTo>
                <a:lnTo>
                  <a:pt x="2949" y="1166"/>
                </a:lnTo>
                <a:lnTo>
                  <a:pt x="2962" y="1207"/>
                </a:lnTo>
                <a:lnTo>
                  <a:pt x="2982" y="1248"/>
                </a:lnTo>
                <a:lnTo>
                  <a:pt x="3008" y="1286"/>
                </a:lnTo>
                <a:lnTo>
                  <a:pt x="3036" y="1321"/>
                </a:lnTo>
                <a:lnTo>
                  <a:pt x="3069" y="1351"/>
                </a:lnTo>
                <a:lnTo>
                  <a:pt x="3103" y="1379"/>
                </a:lnTo>
                <a:lnTo>
                  <a:pt x="3142" y="1401"/>
                </a:lnTo>
                <a:lnTo>
                  <a:pt x="3183" y="1418"/>
                </a:lnTo>
                <a:lnTo>
                  <a:pt x="3228" y="1432"/>
                </a:lnTo>
                <a:lnTo>
                  <a:pt x="3273" y="1440"/>
                </a:lnTo>
                <a:lnTo>
                  <a:pt x="3319" y="1443"/>
                </a:lnTo>
                <a:lnTo>
                  <a:pt x="3340" y="1445"/>
                </a:lnTo>
                <a:lnTo>
                  <a:pt x="3361" y="1451"/>
                </a:lnTo>
                <a:lnTo>
                  <a:pt x="3381" y="1461"/>
                </a:lnTo>
                <a:lnTo>
                  <a:pt x="3399" y="1473"/>
                </a:lnTo>
                <a:lnTo>
                  <a:pt x="3414" y="1489"/>
                </a:lnTo>
                <a:lnTo>
                  <a:pt x="3424" y="1507"/>
                </a:lnTo>
                <a:lnTo>
                  <a:pt x="3430" y="1527"/>
                </a:lnTo>
                <a:lnTo>
                  <a:pt x="3438" y="1624"/>
                </a:lnTo>
                <a:lnTo>
                  <a:pt x="3440" y="1723"/>
                </a:lnTo>
                <a:lnTo>
                  <a:pt x="3437" y="1821"/>
                </a:lnTo>
                <a:lnTo>
                  <a:pt x="3429" y="1918"/>
                </a:lnTo>
                <a:lnTo>
                  <a:pt x="3424" y="1939"/>
                </a:lnTo>
                <a:lnTo>
                  <a:pt x="3415" y="1958"/>
                </a:lnTo>
                <a:lnTo>
                  <a:pt x="3402" y="1973"/>
                </a:lnTo>
                <a:lnTo>
                  <a:pt x="3387" y="1986"/>
                </a:lnTo>
                <a:lnTo>
                  <a:pt x="3369" y="1995"/>
                </a:lnTo>
                <a:lnTo>
                  <a:pt x="3349" y="2002"/>
                </a:lnTo>
                <a:lnTo>
                  <a:pt x="3329" y="2002"/>
                </a:lnTo>
                <a:lnTo>
                  <a:pt x="3307" y="2002"/>
                </a:lnTo>
                <a:lnTo>
                  <a:pt x="3261" y="2004"/>
                </a:lnTo>
                <a:lnTo>
                  <a:pt x="3217" y="2012"/>
                </a:lnTo>
                <a:lnTo>
                  <a:pt x="3175" y="2026"/>
                </a:lnTo>
                <a:lnTo>
                  <a:pt x="3134" y="2044"/>
                </a:lnTo>
                <a:lnTo>
                  <a:pt x="3096" y="2066"/>
                </a:lnTo>
                <a:lnTo>
                  <a:pt x="3060" y="2092"/>
                </a:lnTo>
                <a:lnTo>
                  <a:pt x="3028" y="2123"/>
                </a:lnTo>
                <a:lnTo>
                  <a:pt x="2999" y="2156"/>
                </a:lnTo>
                <a:lnTo>
                  <a:pt x="2975" y="2194"/>
                </a:lnTo>
                <a:lnTo>
                  <a:pt x="2955" y="2234"/>
                </a:lnTo>
                <a:lnTo>
                  <a:pt x="2940" y="2275"/>
                </a:lnTo>
                <a:lnTo>
                  <a:pt x="2931" y="2317"/>
                </a:lnTo>
                <a:lnTo>
                  <a:pt x="2927" y="2359"/>
                </a:lnTo>
                <a:lnTo>
                  <a:pt x="2927" y="2401"/>
                </a:lnTo>
                <a:lnTo>
                  <a:pt x="2931" y="2443"/>
                </a:lnTo>
                <a:lnTo>
                  <a:pt x="2940" y="2484"/>
                </a:lnTo>
                <a:lnTo>
                  <a:pt x="2954" y="2524"/>
                </a:lnTo>
                <a:lnTo>
                  <a:pt x="2972" y="2562"/>
                </a:lnTo>
                <a:lnTo>
                  <a:pt x="2994" y="2599"/>
                </a:lnTo>
                <a:lnTo>
                  <a:pt x="3020" y="2632"/>
                </a:lnTo>
                <a:lnTo>
                  <a:pt x="3052" y="2663"/>
                </a:lnTo>
                <a:lnTo>
                  <a:pt x="3066" y="2679"/>
                </a:lnTo>
                <a:lnTo>
                  <a:pt x="3075" y="2696"/>
                </a:lnTo>
                <a:lnTo>
                  <a:pt x="3081" y="2716"/>
                </a:lnTo>
                <a:lnTo>
                  <a:pt x="3082" y="2736"/>
                </a:lnTo>
                <a:lnTo>
                  <a:pt x="3080" y="2756"/>
                </a:lnTo>
                <a:lnTo>
                  <a:pt x="3073" y="2776"/>
                </a:lnTo>
                <a:lnTo>
                  <a:pt x="3061" y="2794"/>
                </a:lnTo>
                <a:lnTo>
                  <a:pt x="2998" y="2868"/>
                </a:lnTo>
                <a:lnTo>
                  <a:pt x="2931" y="2939"/>
                </a:lnTo>
                <a:lnTo>
                  <a:pt x="2858" y="3005"/>
                </a:lnTo>
                <a:lnTo>
                  <a:pt x="2784" y="3068"/>
                </a:lnTo>
                <a:lnTo>
                  <a:pt x="2766" y="3079"/>
                </a:lnTo>
                <a:lnTo>
                  <a:pt x="2747" y="3086"/>
                </a:lnTo>
                <a:lnTo>
                  <a:pt x="2727" y="3088"/>
                </a:lnTo>
                <a:lnTo>
                  <a:pt x="2707" y="3087"/>
                </a:lnTo>
                <a:lnTo>
                  <a:pt x="2687" y="3081"/>
                </a:lnTo>
                <a:lnTo>
                  <a:pt x="2670" y="3072"/>
                </a:lnTo>
                <a:lnTo>
                  <a:pt x="2653" y="3058"/>
                </a:lnTo>
                <a:lnTo>
                  <a:pt x="2624" y="3028"/>
                </a:lnTo>
                <a:lnTo>
                  <a:pt x="2591" y="3003"/>
                </a:lnTo>
                <a:lnTo>
                  <a:pt x="2554" y="2982"/>
                </a:lnTo>
                <a:lnTo>
                  <a:pt x="2516" y="2964"/>
                </a:lnTo>
                <a:lnTo>
                  <a:pt x="2476" y="2951"/>
                </a:lnTo>
                <a:lnTo>
                  <a:pt x="2434" y="2941"/>
                </a:lnTo>
                <a:lnTo>
                  <a:pt x="2392" y="2936"/>
                </a:lnTo>
                <a:lnTo>
                  <a:pt x="2350" y="2935"/>
                </a:lnTo>
                <a:lnTo>
                  <a:pt x="2308" y="2939"/>
                </a:lnTo>
                <a:lnTo>
                  <a:pt x="2267" y="2948"/>
                </a:lnTo>
                <a:lnTo>
                  <a:pt x="2228" y="2961"/>
                </a:lnTo>
                <a:lnTo>
                  <a:pt x="2185" y="2981"/>
                </a:lnTo>
                <a:lnTo>
                  <a:pt x="2146" y="3006"/>
                </a:lnTo>
                <a:lnTo>
                  <a:pt x="2111" y="3036"/>
                </a:lnTo>
                <a:lnTo>
                  <a:pt x="2079" y="3069"/>
                </a:lnTo>
                <a:lnTo>
                  <a:pt x="2052" y="3106"/>
                </a:lnTo>
                <a:lnTo>
                  <a:pt x="2030" y="3146"/>
                </a:lnTo>
                <a:lnTo>
                  <a:pt x="2012" y="3189"/>
                </a:lnTo>
                <a:lnTo>
                  <a:pt x="2001" y="3233"/>
                </a:lnTo>
                <a:lnTo>
                  <a:pt x="1993" y="3280"/>
                </a:lnTo>
                <a:lnTo>
                  <a:pt x="1992" y="3327"/>
                </a:lnTo>
                <a:lnTo>
                  <a:pt x="1990" y="3351"/>
                </a:lnTo>
                <a:lnTo>
                  <a:pt x="1982" y="3373"/>
                </a:lnTo>
                <a:lnTo>
                  <a:pt x="1969" y="3393"/>
                </a:lnTo>
                <a:lnTo>
                  <a:pt x="1951" y="3409"/>
                </a:lnTo>
                <a:lnTo>
                  <a:pt x="1931" y="3419"/>
                </a:lnTo>
                <a:lnTo>
                  <a:pt x="1907" y="3426"/>
                </a:lnTo>
                <a:lnTo>
                  <a:pt x="1812" y="3433"/>
                </a:lnTo>
                <a:lnTo>
                  <a:pt x="1717" y="3436"/>
                </a:lnTo>
                <a:lnTo>
                  <a:pt x="1619" y="3433"/>
                </a:lnTo>
                <a:lnTo>
                  <a:pt x="1520" y="3425"/>
                </a:lnTo>
                <a:lnTo>
                  <a:pt x="1499" y="3419"/>
                </a:lnTo>
                <a:lnTo>
                  <a:pt x="1481" y="3411"/>
                </a:lnTo>
                <a:lnTo>
                  <a:pt x="1465" y="3398"/>
                </a:lnTo>
                <a:lnTo>
                  <a:pt x="1451" y="3383"/>
                </a:lnTo>
                <a:lnTo>
                  <a:pt x="1442" y="3365"/>
                </a:lnTo>
                <a:lnTo>
                  <a:pt x="1436" y="3345"/>
                </a:lnTo>
                <a:lnTo>
                  <a:pt x="1435" y="3324"/>
                </a:lnTo>
                <a:lnTo>
                  <a:pt x="1435" y="3281"/>
                </a:lnTo>
                <a:lnTo>
                  <a:pt x="1430" y="3238"/>
                </a:lnTo>
                <a:lnTo>
                  <a:pt x="1421" y="3197"/>
                </a:lnTo>
                <a:lnTo>
                  <a:pt x="1407" y="3157"/>
                </a:lnTo>
                <a:lnTo>
                  <a:pt x="1389" y="3119"/>
                </a:lnTo>
                <a:lnTo>
                  <a:pt x="1366" y="3083"/>
                </a:lnTo>
                <a:lnTo>
                  <a:pt x="1341" y="3051"/>
                </a:lnTo>
                <a:lnTo>
                  <a:pt x="1311" y="3020"/>
                </a:lnTo>
                <a:lnTo>
                  <a:pt x="1278" y="2994"/>
                </a:lnTo>
                <a:lnTo>
                  <a:pt x="1242" y="2971"/>
                </a:lnTo>
                <a:lnTo>
                  <a:pt x="1203" y="2952"/>
                </a:lnTo>
                <a:lnTo>
                  <a:pt x="1163" y="2937"/>
                </a:lnTo>
                <a:lnTo>
                  <a:pt x="1122" y="2929"/>
                </a:lnTo>
                <a:lnTo>
                  <a:pt x="1080" y="2924"/>
                </a:lnTo>
                <a:lnTo>
                  <a:pt x="1037" y="2925"/>
                </a:lnTo>
                <a:lnTo>
                  <a:pt x="994" y="2931"/>
                </a:lnTo>
                <a:lnTo>
                  <a:pt x="952" y="2940"/>
                </a:lnTo>
                <a:lnTo>
                  <a:pt x="912" y="2954"/>
                </a:lnTo>
                <a:lnTo>
                  <a:pt x="873" y="2971"/>
                </a:lnTo>
                <a:lnTo>
                  <a:pt x="837" y="2993"/>
                </a:lnTo>
                <a:lnTo>
                  <a:pt x="804" y="3018"/>
                </a:lnTo>
                <a:lnTo>
                  <a:pt x="773" y="3047"/>
                </a:lnTo>
                <a:lnTo>
                  <a:pt x="758" y="3062"/>
                </a:lnTo>
                <a:lnTo>
                  <a:pt x="740" y="3072"/>
                </a:lnTo>
                <a:lnTo>
                  <a:pt x="720" y="3078"/>
                </a:lnTo>
                <a:lnTo>
                  <a:pt x="700" y="3079"/>
                </a:lnTo>
                <a:lnTo>
                  <a:pt x="680" y="3077"/>
                </a:lnTo>
                <a:lnTo>
                  <a:pt x="661" y="3069"/>
                </a:lnTo>
                <a:lnTo>
                  <a:pt x="643" y="3058"/>
                </a:lnTo>
                <a:lnTo>
                  <a:pt x="569" y="2995"/>
                </a:lnTo>
                <a:lnTo>
                  <a:pt x="499" y="2929"/>
                </a:lnTo>
                <a:lnTo>
                  <a:pt x="433" y="2857"/>
                </a:lnTo>
                <a:lnTo>
                  <a:pt x="370" y="2783"/>
                </a:lnTo>
                <a:lnTo>
                  <a:pt x="360" y="2765"/>
                </a:lnTo>
                <a:lnTo>
                  <a:pt x="353" y="2746"/>
                </a:lnTo>
                <a:lnTo>
                  <a:pt x="350" y="2726"/>
                </a:lnTo>
                <a:lnTo>
                  <a:pt x="351" y="2706"/>
                </a:lnTo>
                <a:lnTo>
                  <a:pt x="358" y="2687"/>
                </a:lnTo>
                <a:lnTo>
                  <a:pt x="367" y="2669"/>
                </a:lnTo>
                <a:lnTo>
                  <a:pt x="381" y="2653"/>
                </a:lnTo>
                <a:lnTo>
                  <a:pt x="411" y="2623"/>
                </a:lnTo>
                <a:lnTo>
                  <a:pt x="437" y="2589"/>
                </a:lnTo>
                <a:lnTo>
                  <a:pt x="459" y="2553"/>
                </a:lnTo>
                <a:lnTo>
                  <a:pt x="477" y="2516"/>
                </a:lnTo>
                <a:lnTo>
                  <a:pt x="490" y="2476"/>
                </a:lnTo>
                <a:lnTo>
                  <a:pt x="500" y="2435"/>
                </a:lnTo>
                <a:lnTo>
                  <a:pt x="504" y="2394"/>
                </a:lnTo>
                <a:lnTo>
                  <a:pt x="505" y="2352"/>
                </a:lnTo>
                <a:lnTo>
                  <a:pt x="500" y="2311"/>
                </a:lnTo>
                <a:lnTo>
                  <a:pt x="491" y="2269"/>
                </a:lnTo>
                <a:lnTo>
                  <a:pt x="477" y="2229"/>
                </a:lnTo>
                <a:lnTo>
                  <a:pt x="457" y="2187"/>
                </a:lnTo>
                <a:lnTo>
                  <a:pt x="431" y="2148"/>
                </a:lnTo>
                <a:lnTo>
                  <a:pt x="402" y="2112"/>
                </a:lnTo>
                <a:lnTo>
                  <a:pt x="369" y="2082"/>
                </a:lnTo>
                <a:lnTo>
                  <a:pt x="334" y="2054"/>
                </a:lnTo>
                <a:lnTo>
                  <a:pt x="295" y="2032"/>
                </a:lnTo>
                <a:lnTo>
                  <a:pt x="255" y="2014"/>
                </a:lnTo>
                <a:lnTo>
                  <a:pt x="212" y="2002"/>
                </a:lnTo>
                <a:lnTo>
                  <a:pt x="168" y="1995"/>
                </a:lnTo>
                <a:lnTo>
                  <a:pt x="123" y="1993"/>
                </a:lnTo>
                <a:lnTo>
                  <a:pt x="102" y="1991"/>
                </a:lnTo>
                <a:lnTo>
                  <a:pt x="80" y="1985"/>
                </a:lnTo>
                <a:lnTo>
                  <a:pt x="60" y="1975"/>
                </a:lnTo>
                <a:lnTo>
                  <a:pt x="41" y="1963"/>
                </a:lnTo>
                <a:lnTo>
                  <a:pt x="26" y="1947"/>
                </a:lnTo>
                <a:lnTo>
                  <a:pt x="16" y="1928"/>
                </a:lnTo>
                <a:lnTo>
                  <a:pt x="11" y="1908"/>
                </a:lnTo>
                <a:lnTo>
                  <a:pt x="2" y="1810"/>
                </a:lnTo>
                <a:lnTo>
                  <a:pt x="0" y="1714"/>
                </a:lnTo>
                <a:lnTo>
                  <a:pt x="0" y="1713"/>
                </a:lnTo>
                <a:lnTo>
                  <a:pt x="2" y="1615"/>
                </a:lnTo>
                <a:lnTo>
                  <a:pt x="12" y="1518"/>
                </a:lnTo>
                <a:lnTo>
                  <a:pt x="16" y="1497"/>
                </a:lnTo>
                <a:lnTo>
                  <a:pt x="24" y="1479"/>
                </a:lnTo>
                <a:lnTo>
                  <a:pt x="36" y="1464"/>
                </a:lnTo>
                <a:lnTo>
                  <a:pt x="51" y="1450"/>
                </a:lnTo>
                <a:lnTo>
                  <a:pt x="68" y="1441"/>
                </a:lnTo>
                <a:lnTo>
                  <a:pt x="88" y="1435"/>
                </a:lnTo>
                <a:lnTo>
                  <a:pt x="110" y="1433"/>
                </a:lnTo>
                <a:lnTo>
                  <a:pt x="160" y="1431"/>
                </a:lnTo>
                <a:lnTo>
                  <a:pt x="208" y="1423"/>
                </a:lnTo>
                <a:lnTo>
                  <a:pt x="255" y="1410"/>
                </a:lnTo>
                <a:lnTo>
                  <a:pt x="298" y="1392"/>
                </a:lnTo>
                <a:lnTo>
                  <a:pt x="339" y="1370"/>
                </a:lnTo>
                <a:lnTo>
                  <a:pt x="376" y="1344"/>
                </a:lnTo>
                <a:lnTo>
                  <a:pt x="409" y="1313"/>
                </a:lnTo>
                <a:lnTo>
                  <a:pt x="439" y="1280"/>
                </a:lnTo>
                <a:lnTo>
                  <a:pt x="464" y="1242"/>
                </a:lnTo>
                <a:lnTo>
                  <a:pt x="485" y="1201"/>
                </a:lnTo>
                <a:lnTo>
                  <a:pt x="499" y="1160"/>
                </a:lnTo>
                <a:lnTo>
                  <a:pt x="509" y="1119"/>
                </a:lnTo>
                <a:lnTo>
                  <a:pt x="514" y="1077"/>
                </a:lnTo>
                <a:lnTo>
                  <a:pt x="514" y="1035"/>
                </a:lnTo>
                <a:lnTo>
                  <a:pt x="509" y="993"/>
                </a:lnTo>
                <a:lnTo>
                  <a:pt x="500" y="952"/>
                </a:lnTo>
                <a:lnTo>
                  <a:pt x="486" y="912"/>
                </a:lnTo>
                <a:lnTo>
                  <a:pt x="468" y="874"/>
                </a:lnTo>
                <a:lnTo>
                  <a:pt x="446" y="837"/>
                </a:lnTo>
                <a:lnTo>
                  <a:pt x="419" y="804"/>
                </a:lnTo>
                <a:lnTo>
                  <a:pt x="388" y="772"/>
                </a:lnTo>
                <a:lnTo>
                  <a:pt x="375" y="756"/>
                </a:lnTo>
                <a:lnTo>
                  <a:pt x="365" y="739"/>
                </a:lnTo>
                <a:lnTo>
                  <a:pt x="359" y="720"/>
                </a:lnTo>
                <a:lnTo>
                  <a:pt x="358" y="700"/>
                </a:lnTo>
                <a:lnTo>
                  <a:pt x="360" y="680"/>
                </a:lnTo>
                <a:lnTo>
                  <a:pt x="367" y="660"/>
                </a:lnTo>
                <a:lnTo>
                  <a:pt x="379" y="642"/>
                </a:lnTo>
                <a:lnTo>
                  <a:pt x="442" y="567"/>
                </a:lnTo>
                <a:lnTo>
                  <a:pt x="509" y="497"/>
                </a:lnTo>
                <a:lnTo>
                  <a:pt x="581" y="431"/>
                </a:lnTo>
                <a:lnTo>
                  <a:pt x="657" y="368"/>
                </a:lnTo>
                <a:lnTo>
                  <a:pt x="675" y="356"/>
                </a:lnTo>
                <a:lnTo>
                  <a:pt x="694" y="350"/>
                </a:lnTo>
                <a:lnTo>
                  <a:pt x="714" y="347"/>
                </a:lnTo>
                <a:lnTo>
                  <a:pt x="734" y="349"/>
                </a:lnTo>
                <a:lnTo>
                  <a:pt x="752" y="355"/>
                </a:lnTo>
                <a:lnTo>
                  <a:pt x="770" y="364"/>
                </a:lnTo>
                <a:lnTo>
                  <a:pt x="786" y="378"/>
                </a:lnTo>
                <a:lnTo>
                  <a:pt x="817" y="408"/>
                </a:lnTo>
                <a:lnTo>
                  <a:pt x="849" y="433"/>
                </a:lnTo>
                <a:lnTo>
                  <a:pt x="886" y="454"/>
                </a:lnTo>
                <a:lnTo>
                  <a:pt x="924" y="472"/>
                </a:lnTo>
                <a:lnTo>
                  <a:pt x="964" y="485"/>
                </a:lnTo>
                <a:lnTo>
                  <a:pt x="1006" y="495"/>
                </a:lnTo>
                <a:lnTo>
                  <a:pt x="1048" y="500"/>
                </a:lnTo>
                <a:lnTo>
                  <a:pt x="1090" y="500"/>
                </a:lnTo>
                <a:lnTo>
                  <a:pt x="1132" y="497"/>
                </a:lnTo>
                <a:lnTo>
                  <a:pt x="1173" y="488"/>
                </a:lnTo>
                <a:lnTo>
                  <a:pt x="1212" y="475"/>
                </a:lnTo>
                <a:lnTo>
                  <a:pt x="1254" y="455"/>
                </a:lnTo>
                <a:lnTo>
                  <a:pt x="1293" y="430"/>
                </a:lnTo>
                <a:lnTo>
                  <a:pt x="1329" y="399"/>
                </a:lnTo>
                <a:lnTo>
                  <a:pt x="1361" y="367"/>
                </a:lnTo>
                <a:lnTo>
                  <a:pt x="1387" y="329"/>
                </a:lnTo>
                <a:lnTo>
                  <a:pt x="1410" y="289"/>
                </a:lnTo>
                <a:lnTo>
                  <a:pt x="1427" y="247"/>
                </a:lnTo>
                <a:lnTo>
                  <a:pt x="1440" y="203"/>
                </a:lnTo>
                <a:lnTo>
                  <a:pt x="1447" y="156"/>
                </a:lnTo>
                <a:lnTo>
                  <a:pt x="1448" y="109"/>
                </a:lnTo>
                <a:lnTo>
                  <a:pt x="1450" y="84"/>
                </a:lnTo>
                <a:lnTo>
                  <a:pt x="1459" y="62"/>
                </a:lnTo>
                <a:lnTo>
                  <a:pt x="1471" y="43"/>
                </a:lnTo>
                <a:lnTo>
                  <a:pt x="1489" y="27"/>
                </a:lnTo>
                <a:lnTo>
                  <a:pt x="1509" y="16"/>
                </a:lnTo>
                <a:lnTo>
                  <a:pt x="1533" y="10"/>
                </a:lnTo>
                <a:lnTo>
                  <a:pt x="1630" y="2"/>
                </a:lnTo>
                <a:lnTo>
                  <a:pt x="172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4EE4609-16C4-4D88-9D92-48C18BACE80E}"/>
              </a:ext>
            </a:extLst>
          </p:cNvPr>
          <p:cNvSpPr/>
          <p:nvPr/>
        </p:nvSpPr>
        <p:spPr>
          <a:xfrm>
            <a:off x="11469149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0538FAA3-916C-4684-9A19-EF0F7E2A2CAC}"/>
              </a:ext>
            </a:extLst>
          </p:cNvPr>
          <p:cNvSpPr/>
          <p:nvPr/>
        </p:nvSpPr>
        <p:spPr>
          <a:xfrm>
            <a:off x="6579104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6575793" y="140775"/>
            <a:ext cx="455508" cy="441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41B054D-823F-4D37-9C6A-F392435A846B}"/>
              </a:ext>
            </a:extLst>
          </p:cNvPr>
          <p:cNvSpPr/>
          <p:nvPr/>
        </p:nvSpPr>
        <p:spPr>
          <a:xfrm>
            <a:off x="10246637" y="132816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61AD520A-84C6-4FCA-9D09-A8171511F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0" y="191292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Revenue - Free business icons">
            <a:extLst>
              <a:ext uri="{FF2B5EF4-FFF2-40B4-BE49-F238E27FC236}">
                <a16:creationId xmlns:a16="http://schemas.microsoft.com/office/drawing/2014/main" xmlns="" id="{F95C73D6-CE7D-4828-A583-C1AAB6346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528" y="191292"/>
            <a:ext cx="307351" cy="3073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ntroduction Icon - Download introduction Icon 2044552 | Noun Project">
            <a:extLst>
              <a:ext uri="{FF2B5EF4-FFF2-40B4-BE49-F238E27FC236}">
                <a16:creationId xmlns:a16="http://schemas.microsoft.com/office/drawing/2014/main" xmlns="" id="{78A5571B-01C1-4BEA-BCF0-3EDFAB33D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" y="166091"/>
            <a:ext cx="355718" cy="3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B858B39-C616-4554-8673-63713C7D6C10}"/>
              </a:ext>
            </a:extLst>
          </p:cNvPr>
          <p:cNvSpPr txBox="1"/>
          <p:nvPr/>
        </p:nvSpPr>
        <p:spPr>
          <a:xfrm>
            <a:off x="5260246" y="635046"/>
            <a:ext cx="307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مدل درآمدی</a:t>
            </a:r>
          </a:p>
          <a:p>
            <a:pPr algn="ctr" rtl="1"/>
            <a:r>
              <a:rPr lang="en-US" sz="1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B Titr" panose="00000700000000000000" pitchFamily="2" charset="-78"/>
              </a:rPr>
              <a:t>Business Model</a:t>
            </a:r>
            <a:endParaRPr lang="en-US" sz="1600" dirty="0">
              <a:solidFill>
                <a:srgbClr val="0070C0"/>
              </a:solidFill>
              <a:latin typeface="Century Gothic" panose="020B0502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E42DFDC-D108-48FA-A990-F56923449203}"/>
              </a:ext>
            </a:extLst>
          </p:cNvPr>
          <p:cNvSpPr txBox="1"/>
          <p:nvPr/>
        </p:nvSpPr>
        <p:spPr>
          <a:xfrm>
            <a:off x="1605443" y="2109340"/>
            <a:ext cx="9113988" cy="2478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آیا 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مدل کسب و کار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شما توجیه اقتصادی دارد؟ امکان‌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پذیر هست؟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 err="1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بیزینس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شما چگونه و به چه صورت درآمد خواهد داشت؟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از چه متدی برای قیمت‌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گذاری سرویس/محصول خود استفاده نموده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‌اید؟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هزینه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‌های کوتاه‌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مدت و میان‌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مدت تا رسیدن به درآمد، نقطه سربه‌سر و تخمین سودآوری به چه صورت خواهد بود؟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B6528EE-BF3D-45DF-A1D7-03129663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roshd.guilan.ac.ir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384" y="2124580"/>
            <a:ext cx="16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  <a:hlinkClick r:id="rId8"/>
              </a:rPr>
              <a:t>بیشتر بخوانید</a:t>
            </a:r>
            <a:r>
              <a:rPr lang="fa-IR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(مهم)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/>
          <a:stretch/>
        </p:blipFill>
        <p:spPr>
          <a:xfrm>
            <a:off x="37595" y="5911212"/>
            <a:ext cx="832641" cy="9144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839" y="5911212"/>
            <a:ext cx="766528" cy="914400"/>
          </a:xfrm>
          <a:prstGeom prst="rect">
            <a:avLst/>
          </a:prstGeom>
        </p:spPr>
      </p:pic>
      <p:pic>
        <p:nvPicPr>
          <p:cNvPr id="57" name="Picture 2" descr="Bright idea lightbulb solution icon - Business Use">
            <a:extLst>
              <a:ext uri="{FF2B5EF4-FFF2-40B4-BE49-F238E27FC236}">
                <a16:creationId xmlns:a16="http://schemas.microsoft.com/office/drawing/2014/main" xmlns="" id="{FBE479D5-D344-4BA3-830F-46EAAB306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605" y="156015"/>
            <a:ext cx="365029" cy="36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/>
          <p:cNvGrpSpPr/>
          <p:nvPr/>
        </p:nvGrpSpPr>
        <p:grpSpPr>
          <a:xfrm>
            <a:off x="11469149" y="153748"/>
            <a:ext cx="455508" cy="441619"/>
            <a:chOff x="835176" y="670299"/>
            <a:chExt cx="455508" cy="441619"/>
          </a:xfrm>
        </p:grpSpPr>
        <p:sp>
          <p:nvSpPr>
            <p:cNvPr id="59" name="Oval 58"/>
            <p:cNvSpPr/>
            <p:nvPr/>
          </p:nvSpPr>
          <p:spPr>
            <a:xfrm>
              <a:off x="835176" y="670299"/>
              <a:ext cx="455508" cy="441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0" name="Picture 6" descr="introduction Icon - Download introduction Icon 2044552 | Noun Project">
              <a:extLst>
                <a:ext uri="{FF2B5EF4-FFF2-40B4-BE49-F238E27FC236}">
                  <a16:creationId xmlns:a16="http://schemas.microsoft.com/office/drawing/2014/main" xmlns="" id="{BF8B3178-23C1-46D7-8966-241CC636DB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158" y="700779"/>
              <a:ext cx="355718" cy="35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2" descr="Attention problem warning icon - Very Basic Android L Lollipop">
            <a:extLst>
              <a:ext uri="{FF2B5EF4-FFF2-40B4-BE49-F238E27FC236}">
                <a16:creationId xmlns:a16="http://schemas.microsoft.com/office/drawing/2014/main" xmlns="" id="{F4BD6140-C2D3-40FE-9144-1968D5E08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690" y="153208"/>
            <a:ext cx="411401" cy="41140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62" name="Oval 61">
            <a:extLst>
              <a:ext uri="{FF2B5EF4-FFF2-40B4-BE49-F238E27FC236}">
                <a16:creationId xmlns:a16="http://schemas.microsoft.com/office/drawing/2014/main" xmlns="" id="{E49C05FC-BB4B-404E-81A6-3C1BD21822F9}"/>
              </a:ext>
            </a:extLst>
          </p:cNvPr>
          <p:cNvSpPr/>
          <p:nvPr/>
        </p:nvSpPr>
        <p:spPr>
          <a:xfrm>
            <a:off x="5356593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4134082" y="14077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2914882" y="168727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1692371" y="168859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E661052A-044F-4F6E-BC26-2ED3B8569DB4}"/>
              </a:ext>
            </a:extLst>
          </p:cNvPr>
          <p:cNvSpPr/>
          <p:nvPr/>
        </p:nvSpPr>
        <p:spPr>
          <a:xfrm>
            <a:off x="494680" y="169485"/>
            <a:ext cx="455508" cy="4416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1E262991-EE49-44F3-93C5-43779561C51D}"/>
              </a:ext>
            </a:extLst>
          </p:cNvPr>
          <p:cNvSpPr/>
          <p:nvPr/>
        </p:nvSpPr>
        <p:spPr>
          <a:xfrm>
            <a:off x="7776442" y="140775"/>
            <a:ext cx="455508" cy="44161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2" name="Picture 2" descr="Target Market Icon - Download Target Market Icon 1061215 | Noun Project">
            <a:extLst>
              <a:ext uri="{FF2B5EF4-FFF2-40B4-BE49-F238E27FC236}">
                <a16:creationId xmlns:a16="http://schemas.microsoft.com/office/drawing/2014/main" xmlns="" id="{AF15E803-810F-4883-A698-EAC1DA6D4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2" y="119448"/>
            <a:ext cx="455508" cy="45550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221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nalys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7DAC"/>
      </a:accent1>
      <a:accent2>
        <a:srgbClr val="443988"/>
      </a:accent2>
      <a:accent3>
        <a:srgbClr val="9F0052"/>
      </a:accent3>
      <a:accent4>
        <a:srgbClr val="FE4020"/>
      </a:accent4>
      <a:accent5>
        <a:srgbClr val="FFBE00"/>
      </a:accent5>
      <a:accent6>
        <a:srgbClr val="00A9F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1153</Words>
  <Application>Microsoft Office PowerPoint</Application>
  <PresentationFormat>Custom</PresentationFormat>
  <Paragraphs>107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Junaed</dc:creator>
  <cp:lastModifiedBy>H ZareiForoush</cp:lastModifiedBy>
  <cp:revision>176</cp:revision>
  <dcterms:created xsi:type="dcterms:W3CDTF">2015-04-05T14:04:01Z</dcterms:created>
  <dcterms:modified xsi:type="dcterms:W3CDTF">2023-02-01T08:00:42Z</dcterms:modified>
</cp:coreProperties>
</file>