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4" r:id="rId12"/>
    <p:sldId id="286" r:id="rId13"/>
    <p:sldId id="287" r:id="rId14"/>
    <p:sldId id="285" r:id="rId15"/>
    <p:sldId id="265" r:id="rId16"/>
    <p:sldId id="268" r:id="rId17"/>
    <p:sldId id="269" r:id="rId18"/>
    <p:sldId id="270" r:id="rId19"/>
    <p:sldId id="271" r:id="rId20"/>
    <p:sldId id="272" r:id="rId21"/>
    <p:sldId id="273" r:id="rId22"/>
    <p:sldId id="274" r:id="rId23"/>
    <p:sldId id="275" r:id="rId24"/>
    <p:sldId id="276" r:id="rId25"/>
    <p:sldId id="277" r:id="rId26"/>
    <p:sldId id="288" r:id="rId27"/>
    <p:sldId id="289" r:id="rId28"/>
    <p:sldId id="278" r:id="rId29"/>
    <p:sldId id="279" r:id="rId30"/>
    <p:sldId id="280" r:id="rId31"/>
    <p:sldId id="281" r:id="rId32"/>
    <p:sldId id="282" r:id="rId33"/>
    <p:sldId id="283" r:id="rId34"/>
    <p:sldId id="28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12/9/2023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12/9/2023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12/9/2023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7C447-4304-4391-B0D7-5A07F6A294CE}"/>
              </a:ext>
            </a:extLst>
          </p:cNvPr>
          <p:cNvSpPr>
            <a:spLocks noGrp="1"/>
          </p:cNvSpPr>
          <p:nvPr>
            <p:ph type="ctrTitle"/>
          </p:nvPr>
        </p:nvSpPr>
        <p:spPr/>
        <p:txBody>
          <a:bodyPr/>
          <a:lstStyle/>
          <a:p>
            <a:pPr algn="ctr"/>
            <a:r>
              <a:rPr lang="fa-IR" dirty="0"/>
              <a:t>فرزندپروری</a:t>
            </a:r>
            <a:endParaRPr lang="en-US" dirty="0"/>
          </a:p>
        </p:txBody>
      </p:sp>
      <p:sp>
        <p:nvSpPr>
          <p:cNvPr id="3" name="Subtitle 2">
            <a:extLst>
              <a:ext uri="{FF2B5EF4-FFF2-40B4-BE49-F238E27FC236}">
                <a16:creationId xmlns:a16="http://schemas.microsoft.com/office/drawing/2014/main" id="{4CD5D6F8-66B6-4E57-B0F2-1AD1C8FD4078}"/>
              </a:ext>
            </a:extLst>
          </p:cNvPr>
          <p:cNvSpPr>
            <a:spLocks noGrp="1"/>
          </p:cNvSpPr>
          <p:nvPr>
            <p:ph type="subTitle" idx="1"/>
          </p:nvPr>
        </p:nvSpPr>
        <p:spPr/>
        <p:txBody>
          <a:bodyPr/>
          <a:lstStyle/>
          <a:p>
            <a:pPr algn="ctr" rtl="1"/>
            <a:r>
              <a:rPr lang="fa-IR" dirty="0"/>
              <a:t>مدرس :سمیه رحیمی</a:t>
            </a:r>
            <a:endParaRPr lang="en-US" dirty="0"/>
          </a:p>
        </p:txBody>
      </p:sp>
    </p:spTree>
    <p:extLst>
      <p:ext uri="{BB962C8B-B14F-4D97-AF65-F5344CB8AC3E}">
        <p14:creationId xmlns:p14="http://schemas.microsoft.com/office/powerpoint/2010/main" val="89181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7F86-BB43-4A0A-B43D-822777B91019}"/>
              </a:ext>
            </a:extLst>
          </p:cNvPr>
          <p:cNvSpPr>
            <a:spLocks noGrp="1"/>
          </p:cNvSpPr>
          <p:nvPr>
            <p:ph type="title"/>
          </p:nvPr>
        </p:nvSpPr>
        <p:spPr/>
        <p:txBody>
          <a:bodyPr>
            <a:normAutofit/>
          </a:bodyPr>
          <a:lstStyle/>
          <a:p>
            <a:pPr algn="ctr" rtl="1"/>
            <a:r>
              <a:rPr lang="fa-IR" sz="2800" dirty="0"/>
              <a:t>نکات کلیدی </a:t>
            </a:r>
            <a:endParaRPr lang="en-US" sz="2800" dirty="0"/>
          </a:p>
        </p:txBody>
      </p:sp>
      <p:sp>
        <p:nvSpPr>
          <p:cNvPr id="3" name="Content Placeholder 2">
            <a:extLst>
              <a:ext uri="{FF2B5EF4-FFF2-40B4-BE49-F238E27FC236}">
                <a16:creationId xmlns:a16="http://schemas.microsoft.com/office/drawing/2014/main" id="{BFCF28CD-55A8-40FA-BC07-317AD7CBCF74}"/>
              </a:ext>
            </a:extLst>
          </p:cNvPr>
          <p:cNvSpPr>
            <a:spLocks noGrp="1"/>
          </p:cNvSpPr>
          <p:nvPr>
            <p:ph idx="1"/>
          </p:nvPr>
        </p:nvSpPr>
        <p:spPr/>
        <p:txBody>
          <a:bodyPr/>
          <a:lstStyle/>
          <a:p>
            <a:pPr algn="r" rtl="1"/>
            <a:r>
              <a:rPr lang="fa-IR" dirty="0"/>
              <a:t>به خاطر داشته باشید کودک زمانی آموزش می پذیرد که از نظر ذهنی آماده باشد . </a:t>
            </a:r>
          </a:p>
          <a:p>
            <a:pPr algn="r" rtl="1"/>
            <a:r>
              <a:rPr lang="fa-IR" dirty="0"/>
              <a:t>از لگن مخصوص دستشویی اطفال و یا توالت همراه با حفاظ استفاده کنید . </a:t>
            </a:r>
          </a:p>
          <a:p>
            <a:pPr algn="r" rtl="1"/>
            <a:r>
              <a:rPr lang="fa-IR" dirty="0"/>
              <a:t>مراحل را برای کودکتان توضیح دهید . </a:t>
            </a:r>
          </a:p>
          <a:p>
            <a:pPr algn="r" rtl="1"/>
            <a:r>
              <a:rPr lang="fa-IR" dirty="0"/>
              <a:t>اورا برای نشستن روی توالت تشویق نمایید . </a:t>
            </a:r>
          </a:p>
          <a:p>
            <a:pPr algn="r" rtl="1"/>
            <a:r>
              <a:rPr lang="fa-IR" dirty="0"/>
              <a:t>اگر نمی نشیند پافشاری نکنید </a:t>
            </a:r>
          </a:p>
          <a:p>
            <a:pPr algn="r" rtl="1"/>
            <a:r>
              <a:rPr lang="fa-IR" dirty="0"/>
              <a:t>برای انجام مراحل یا هرگونه موفقیت اورا تحسین کنید و جایزه بدهید هنگامی که به طور اتفاقی خودش را خیس یا کثیف می کند خونسرد باشید . اگر آموزش توالت رفتن موجب ناراحتی او شده آن را متوقف کنید و بعد از چند هفته مجددا شروع نمایید </a:t>
            </a:r>
            <a:endParaRPr lang="en-US" dirty="0"/>
          </a:p>
        </p:txBody>
      </p:sp>
    </p:spTree>
    <p:extLst>
      <p:ext uri="{BB962C8B-B14F-4D97-AF65-F5344CB8AC3E}">
        <p14:creationId xmlns:p14="http://schemas.microsoft.com/office/powerpoint/2010/main" val="2945291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F1D16-8C0F-495D-9AE0-4F5144C01FEB}"/>
              </a:ext>
            </a:extLst>
          </p:cNvPr>
          <p:cNvSpPr>
            <a:spLocks noGrp="1"/>
          </p:cNvSpPr>
          <p:nvPr>
            <p:ph type="title"/>
          </p:nvPr>
        </p:nvSpPr>
        <p:spPr/>
        <p:txBody>
          <a:bodyPr/>
          <a:lstStyle/>
          <a:p>
            <a:pPr algn="ctr"/>
            <a:r>
              <a:rPr lang="fa-IR" dirty="0"/>
              <a:t>انواع مشکلات دفعی</a:t>
            </a:r>
            <a:endParaRPr lang="en-US" dirty="0"/>
          </a:p>
        </p:txBody>
      </p:sp>
      <p:sp>
        <p:nvSpPr>
          <p:cNvPr id="3" name="Content Placeholder 2">
            <a:extLst>
              <a:ext uri="{FF2B5EF4-FFF2-40B4-BE49-F238E27FC236}">
                <a16:creationId xmlns:a16="http://schemas.microsoft.com/office/drawing/2014/main" id="{557D97BE-AC5F-4162-8C88-7F4D74739407}"/>
              </a:ext>
            </a:extLst>
          </p:cNvPr>
          <p:cNvSpPr>
            <a:spLocks noGrp="1"/>
          </p:cNvSpPr>
          <p:nvPr>
            <p:ph idx="1"/>
          </p:nvPr>
        </p:nvSpPr>
        <p:spPr/>
        <p:txBody>
          <a:bodyPr>
            <a:normAutofit/>
          </a:bodyPr>
          <a:lstStyle/>
          <a:p>
            <a:pPr algn="r"/>
            <a:r>
              <a:rPr lang="fa-IR" dirty="0"/>
              <a:t>آموزش دستشویی رفتن :1. روش مبتنی بروالد  (بچه ای که مشکلات رفتاری دارد باید بیش ترین آموزش را به والد بدهیم .             </a:t>
            </a:r>
          </a:p>
          <a:p>
            <a:pPr algn="r"/>
            <a:r>
              <a:rPr lang="fa-IR" dirty="0"/>
              <a:t>2. روش مبتنی بر کودک :بچه ای که مشکل رفتاری ندارد بیش تر به بچه آموزش می دهیم .  </a:t>
            </a:r>
          </a:p>
          <a:p>
            <a:pPr algn="r"/>
            <a:endParaRPr lang="fa-IR" dirty="0"/>
          </a:p>
          <a:p>
            <a:pPr algn="r"/>
            <a:r>
              <a:rPr lang="fa-IR" dirty="0"/>
              <a:t>بچه ها به صورت فیزیولوژیک از 9ماه تا12 ماه این توانایی را پیدا می کنند دستشویی خود را نگه دارند . کنترل ارادی از 12 تا 15 ماهگی ایجاد می شود . برای بعضی از بچه ها تا 18 ماهگی هم طول می کشد و می تواند به صورت ارادی دستشویی خود را نگه دارد . </a:t>
            </a:r>
          </a:p>
          <a:p>
            <a:pPr algn="r"/>
            <a:endParaRPr lang="fa-IR" dirty="0"/>
          </a:p>
        </p:txBody>
      </p:sp>
    </p:spTree>
    <p:extLst>
      <p:ext uri="{BB962C8B-B14F-4D97-AF65-F5344CB8AC3E}">
        <p14:creationId xmlns:p14="http://schemas.microsoft.com/office/powerpoint/2010/main" val="296927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A885-8F17-4B03-A4EB-8A3823081B93}"/>
              </a:ext>
            </a:extLst>
          </p:cNvPr>
          <p:cNvSpPr>
            <a:spLocks noGrp="1"/>
          </p:cNvSpPr>
          <p:nvPr>
            <p:ph type="title"/>
          </p:nvPr>
        </p:nvSpPr>
        <p:spPr/>
        <p:txBody>
          <a:bodyPr/>
          <a:lstStyle/>
          <a:p>
            <a:pPr algn="r" rtl="1"/>
            <a:r>
              <a:rPr lang="fa-IR" dirty="0"/>
              <a:t>چرا بچه ها موقع خواب جاشون خیس می کنند ؟</a:t>
            </a:r>
            <a:br>
              <a:rPr lang="fa-IR" dirty="0"/>
            </a:br>
            <a:endParaRPr lang="en-US" dirty="0"/>
          </a:p>
        </p:txBody>
      </p:sp>
      <p:sp>
        <p:nvSpPr>
          <p:cNvPr id="3" name="Content Placeholder 2">
            <a:extLst>
              <a:ext uri="{FF2B5EF4-FFF2-40B4-BE49-F238E27FC236}">
                <a16:creationId xmlns:a16="http://schemas.microsoft.com/office/drawing/2014/main" id="{6BDF799E-D263-4507-B65A-6E7E5D6FDB83}"/>
              </a:ext>
            </a:extLst>
          </p:cNvPr>
          <p:cNvSpPr>
            <a:spLocks noGrp="1"/>
          </p:cNvSpPr>
          <p:nvPr>
            <p:ph idx="1"/>
          </p:nvPr>
        </p:nvSpPr>
        <p:spPr/>
        <p:txBody>
          <a:bodyPr/>
          <a:lstStyle/>
          <a:p>
            <a:pPr algn="r" rtl="1"/>
            <a:r>
              <a:rPr lang="fa-IR" dirty="0"/>
              <a:t>لجبازی و یا ...... نیست بچه ها بلد نیستند مثانه خود را کنترل کنند .وقتی مثانه پر می شودیک پیامی به مغز می دهد عضلات اطراف مثانه سفت می شود و باعث می شود دستشویی خود را نگه دارند حالا مغز بعضی از بچه ها موقع خواب این پیام را نمی دهد و عضلات اطراف مثانه شل می شود و ادرار می کند . شب ادراری ارثی هم می تواند باشد .</a:t>
            </a:r>
          </a:p>
          <a:p>
            <a:pPr algn="r" rtl="1"/>
            <a:endParaRPr lang="fa-IR" dirty="0"/>
          </a:p>
          <a:p>
            <a:pPr algn="r" rtl="1"/>
            <a:r>
              <a:rPr lang="fa-IR" dirty="0"/>
              <a:t>اگر بچه ای یک هفته شب ادراری نداشته و بعد شب ادراری را داشته باشد این می تواند نشان دهنده ی استرس و اضطراب و فشار روانی (مثل طلاق و ازدواج مجدد و به دنیا آمدن بچه جدید و....)باشد . </a:t>
            </a:r>
          </a:p>
          <a:p>
            <a:pPr algn="r" rtl="1"/>
            <a:endParaRPr lang="fa-IR" dirty="0"/>
          </a:p>
          <a:p>
            <a:pPr algn="r" rtl="1"/>
            <a:r>
              <a:rPr lang="fa-IR" dirty="0"/>
              <a:t>بیماری مثل دیابت یا بچه هایی که مجاری تنفسی فوقانی آن ها مسدود است یا حتی دیسک مهره آن ها بیرون زده باشد و یا تیروئید پرکار داشته باشتد و بچه هایی که </a:t>
            </a:r>
            <a:r>
              <a:rPr lang="en-US" dirty="0"/>
              <a:t>abuse</a:t>
            </a:r>
            <a:r>
              <a:rPr lang="fa-IR" dirty="0"/>
              <a:t>جنسی شده باشند همه ی این ها مشکل دفع ادرار پیدا می کنند . </a:t>
            </a:r>
            <a:endParaRPr lang="en-US" dirty="0"/>
          </a:p>
        </p:txBody>
      </p:sp>
    </p:spTree>
    <p:extLst>
      <p:ext uri="{BB962C8B-B14F-4D97-AF65-F5344CB8AC3E}">
        <p14:creationId xmlns:p14="http://schemas.microsoft.com/office/powerpoint/2010/main" val="283535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1D9A6-8D75-4305-84B6-A591C9F64C8D}"/>
              </a:ext>
            </a:extLst>
          </p:cNvPr>
          <p:cNvSpPr>
            <a:spLocks noGrp="1"/>
          </p:cNvSpPr>
          <p:nvPr>
            <p:ph type="title"/>
          </p:nvPr>
        </p:nvSpPr>
        <p:spPr/>
        <p:txBody>
          <a:bodyPr>
            <a:normAutofit/>
          </a:bodyPr>
          <a:lstStyle/>
          <a:p>
            <a:pPr algn="r" rtl="1"/>
            <a:r>
              <a:rPr lang="fa-IR" sz="3200" dirty="0"/>
              <a:t>کارهایی که والدین باید انجام بدهند که جنبه پیشگیرانه دارد . </a:t>
            </a:r>
            <a:br>
              <a:rPr lang="fa-IR" sz="3200" dirty="0"/>
            </a:br>
            <a:endParaRPr lang="en-US" sz="3200" dirty="0"/>
          </a:p>
        </p:txBody>
      </p:sp>
      <p:sp>
        <p:nvSpPr>
          <p:cNvPr id="3" name="Content Placeholder 2">
            <a:extLst>
              <a:ext uri="{FF2B5EF4-FFF2-40B4-BE49-F238E27FC236}">
                <a16:creationId xmlns:a16="http://schemas.microsoft.com/office/drawing/2014/main" id="{B5D8CE44-6663-4BAD-B975-28184102F77F}"/>
              </a:ext>
            </a:extLst>
          </p:cNvPr>
          <p:cNvSpPr>
            <a:spLocks noGrp="1"/>
          </p:cNvSpPr>
          <p:nvPr>
            <p:ph idx="1"/>
          </p:nvPr>
        </p:nvSpPr>
        <p:spPr/>
        <p:txBody>
          <a:bodyPr/>
          <a:lstStyle/>
          <a:p>
            <a:pPr algn="r" rtl="1"/>
            <a:r>
              <a:rPr lang="fa-IR" dirty="0"/>
              <a:t>1. وسیله های مناسبی برای اتاق کودک فراهم کنند . تخت خوابی که بتواند بیاد پایین و چراغ خواب کوچک را روشن کند یا روشن باشد و لباس خواب راحتی پوشیده باشد . </a:t>
            </a:r>
          </a:p>
          <a:p>
            <a:pPr algn="r" rtl="1"/>
            <a:endParaRPr lang="fa-IR" dirty="0"/>
          </a:p>
          <a:p>
            <a:pPr algn="r" rtl="1"/>
            <a:r>
              <a:rPr lang="fa-IR" dirty="0"/>
              <a:t>نکته :بچه های 3 سال بالا را پوشک نکنید و تشک ضد آب بیندازید و شب هایی که خشک مانده است تشویقش کنند و هدیه کوچکی به او بدهند . </a:t>
            </a:r>
          </a:p>
          <a:p>
            <a:pPr algn="r" rtl="1"/>
            <a:r>
              <a:rPr lang="fa-IR" dirty="0"/>
              <a:t>2. والدین وقتی متوجه شدند تخت بچه خیس است نق نزنند و غر نزنند و حرف های منفی نزنند این باعث تثبیت می شود . </a:t>
            </a:r>
          </a:p>
          <a:p>
            <a:pPr algn="r" rtl="1"/>
            <a:r>
              <a:rPr lang="fa-IR" dirty="0"/>
              <a:t>3. مسئولیت رفتارش بپذیرد و به تمیز کردن ملافه و لباس و.... کمکتون کند . </a:t>
            </a:r>
          </a:p>
          <a:p>
            <a:pPr algn="r" rtl="1"/>
            <a:r>
              <a:rPr lang="fa-IR" dirty="0"/>
              <a:t>4. تشکچه زنگ دار</a:t>
            </a:r>
            <a:endParaRPr lang="en-US" dirty="0"/>
          </a:p>
        </p:txBody>
      </p:sp>
    </p:spTree>
    <p:extLst>
      <p:ext uri="{BB962C8B-B14F-4D97-AF65-F5344CB8AC3E}">
        <p14:creationId xmlns:p14="http://schemas.microsoft.com/office/powerpoint/2010/main" val="1760969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3F38C-2A57-477F-AACE-7BFC85E3281A}"/>
              </a:ext>
            </a:extLst>
          </p:cNvPr>
          <p:cNvSpPr>
            <a:spLocks noGrp="1"/>
          </p:cNvSpPr>
          <p:nvPr>
            <p:ph type="title"/>
          </p:nvPr>
        </p:nvSpPr>
        <p:spPr>
          <a:xfrm>
            <a:off x="1036320" y="394977"/>
            <a:ext cx="10058400" cy="1450757"/>
          </a:xfrm>
        </p:spPr>
        <p:txBody>
          <a:bodyPr>
            <a:normAutofit fontScale="90000"/>
          </a:bodyPr>
          <a:lstStyle/>
          <a:p>
            <a:pPr algn="r" rtl="1"/>
            <a:r>
              <a:rPr lang="fa-IR" dirty="0">
                <a:solidFill>
                  <a:srgbClr val="92D050"/>
                </a:solidFill>
              </a:rPr>
              <a:t>سئوال پرتکرار آیا وقتش هست که من از پوشک بگیرم؟</a:t>
            </a:r>
            <a:br>
              <a:rPr lang="fa-IR" dirty="0">
                <a:solidFill>
                  <a:srgbClr val="92D050"/>
                </a:solidFill>
              </a:rPr>
            </a:br>
            <a:endParaRPr lang="en-US" dirty="0"/>
          </a:p>
        </p:txBody>
      </p:sp>
      <p:sp>
        <p:nvSpPr>
          <p:cNvPr id="3" name="Content Placeholder 2">
            <a:extLst>
              <a:ext uri="{FF2B5EF4-FFF2-40B4-BE49-F238E27FC236}">
                <a16:creationId xmlns:a16="http://schemas.microsoft.com/office/drawing/2014/main" id="{33470165-9FF2-4B0F-BD80-79BCF64A89EA}"/>
              </a:ext>
            </a:extLst>
          </p:cNvPr>
          <p:cNvSpPr>
            <a:spLocks noGrp="1"/>
          </p:cNvSpPr>
          <p:nvPr>
            <p:ph idx="1"/>
          </p:nvPr>
        </p:nvSpPr>
        <p:spPr/>
        <p:txBody>
          <a:bodyPr/>
          <a:lstStyle/>
          <a:p>
            <a:pPr algn="r" rtl="1"/>
            <a:r>
              <a:rPr lang="fa-IR" dirty="0"/>
              <a:t>همه بچه ها در زمینه پوشک گرفتن مثل هم نیستند بعضی بچه ها زودتر از پوشک گرفته می شوند بعضی دیگر دیرتر </a:t>
            </a:r>
          </a:p>
          <a:p>
            <a:pPr algn="r" rtl="1"/>
            <a:r>
              <a:rPr lang="fa-IR" dirty="0"/>
              <a:t>حالا باید ببینید وقتش هست از پوشک گرفته شود یانه باید چند تا مورد را ارزیابی کنیم :</a:t>
            </a:r>
          </a:p>
          <a:p>
            <a:pPr algn="r" rtl="1"/>
            <a:r>
              <a:rPr lang="fa-IR" dirty="0"/>
              <a:t>1. قابلیت حرکتی و زبانی و اجتماعی  داشته باشد و انقدر تعادل داشته باشد که بتواند در دستشویی یا صندلی دستشویی بتواند بشیند .توانایی راه رفتن داشته باشید . </a:t>
            </a:r>
          </a:p>
          <a:p>
            <a:pPr algn="r" rtl="1"/>
            <a:r>
              <a:rPr lang="fa-IR" dirty="0"/>
              <a:t>2. چند ساعت بتواند خشک بماند </a:t>
            </a:r>
          </a:p>
          <a:p>
            <a:pPr algn="r" rtl="1"/>
            <a:r>
              <a:rPr lang="fa-IR" dirty="0"/>
              <a:t>3. بتواند دستورات دوکلمه ای را متوجه بشود </a:t>
            </a:r>
          </a:p>
          <a:p>
            <a:pPr algn="r" rtl="1"/>
            <a:r>
              <a:rPr lang="fa-IR" dirty="0"/>
              <a:t>4. بتواند توانایی تقلید رفتار را داشته باشد </a:t>
            </a:r>
          </a:p>
          <a:p>
            <a:pPr algn="r" rtl="1"/>
            <a:r>
              <a:rPr lang="fa-IR" dirty="0"/>
              <a:t>5. توانایی نه گفتن درآن ها ایجاد شود .نه گفتن نشان می دهد که دوست دارد مستقل باشد . </a:t>
            </a:r>
          </a:p>
          <a:p>
            <a:pPr algn="r" rtl="1"/>
            <a:r>
              <a:rPr lang="fa-IR" dirty="0"/>
              <a:t>6. بچه لجباز نباشد و علاقه خودشو به دستشویی رفتن نشان بدهد و زمانی که خودشون خیس می کند ناراحت بشود .</a:t>
            </a:r>
            <a:endParaRPr lang="en-US" dirty="0"/>
          </a:p>
        </p:txBody>
      </p:sp>
    </p:spTree>
    <p:extLst>
      <p:ext uri="{BB962C8B-B14F-4D97-AF65-F5344CB8AC3E}">
        <p14:creationId xmlns:p14="http://schemas.microsoft.com/office/powerpoint/2010/main" val="65657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D62D9-16C6-46C4-B58C-EA1700EC7315}"/>
              </a:ext>
            </a:extLst>
          </p:cNvPr>
          <p:cNvSpPr>
            <a:spLocks noGrp="1"/>
          </p:cNvSpPr>
          <p:nvPr>
            <p:ph type="title"/>
          </p:nvPr>
        </p:nvSpPr>
        <p:spPr/>
        <p:txBody>
          <a:bodyPr>
            <a:normAutofit/>
          </a:bodyPr>
          <a:lstStyle/>
          <a:p>
            <a:pPr algn="ctr" rtl="1"/>
            <a:r>
              <a:rPr lang="fa-IR" sz="3600" dirty="0">
                <a:solidFill>
                  <a:schemeClr val="accent4">
                    <a:lumMod val="75000"/>
                  </a:schemeClr>
                </a:solidFill>
              </a:rPr>
              <a:t>پیشنهاد هایی در زمینه وابستگی کودک به والد</a:t>
            </a:r>
            <a:endParaRPr lang="en-US" sz="3600" dirty="0">
              <a:solidFill>
                <a:schemeClr val="accent4">
                  <a:lumMod val="75000"/>
                </a:schemeClr>
              </a:solidFill>
            </a:endParaRPr>
          </a:p>
        </p:txBody>
      </p:sp>
      <p:sp>
        <p:nvSpPr>
          <p:cNvPr id="3" name="Content Placeholder 2">
            <a:extLst>
              <a:ext uri="{FF2B5EF4-FFF2-40B4-BE49-F238E27FC236}">
                <a16:creationId xmlns:a16="http://schemas.microsoft.com/office/drawing/2014/main" id="{446D4AA2-E5A5-4020-B009-E1AAA2AE99FA}"/>
              </a:ext>
            </a:extLst>
          </p:cNvPr>
          <p:cNvSpPr>
            <a:spLocks noGrp="1"/>
          </p:cNvSpPr>
          <p:nvPr>
            <p:ph idx="1"/>
          </p:nvPr>
        </p:nvSpPr>
        <p:spPr/>
        <p:txBody>
          <a:bodyPr/>
          <a:lstStyle/>
          <a:p>
            <a:pPr algn="r" rtl="1"/>
            <a:r>
              <a:rPr lang="fa-IR" dirty="0"/>
              <a:t>1. از 6 ماهگی ساعات کم را به یک فرد مطمئن بسپارید . </a:t>
            </a:r>
          </a:p>
          <a:p>
            <a:pPr algn="r" rtl="1"/>
            <a:r>
              <a:rPr lang="fa-IR" dirty="0"/>
              <a:t>2.زمانی که میروید به دور از نگاه بچه نروید </a:t>
            </a:r>
          </a:p>
          <a:p>
            <a:pPr algn="r" rtl="1"/>
            <a:r>
              <a:rPr lang="fa-IR" dirty="0"/>
              <a:t>3. اگر بچه گریه کرد درپاسخ به گریه بچه نباید از رفتن صرف نظر کرد . </a:t>
            </a:r>
          </a:p>
          <a:p>
            <a:pPr algn="r" rtl="1"/>
            <a:r>
              <a:rPr lang="fa-IR" dirty="0"/>
              <a:t>4. از سن 3و4 سالگی بچه را اماده کنید برای مهد</a:t>
            </a:r>
          </a:p>
          <a:p>
            <a:pPr algn="r" rtl="1"/>
            <a:r>
              <a:rPr lang="fa-IR" dirty="0"/>
              <a:t>5 روند جداشدن را به او توضیح دهید </a:t>
            </a:r>
          </a:p>
          <a:p>
            <a:pPr algn="r" rtl="1"/>
            <a:r>
              <a:rPr lang="fa-IR" dirty="0"/>
              <a:t>6. مراسم خداحافظ کوتاه باشد </a:t>
            </a:r>
          </a:p>
          <a:p>
            <a:pPr algn="r" rtl="1"/>
            <a:r>
              <a:rPr lang="fa-IR" dirty="0"/>
              <a:t>7. زمان ماندن مهدکودک برای بچه هایی که ارتباط اجتماعی ندارند کوتاه باشد .</a:t>
            </a:r>
            <a:endParaRPr lang="en-US" dirty="0"/>
          </a:p>
        </p:txBody>
      </p:sp>
    </p:spTree>
    <p:extLst>
      <p:ext uri="{BB962C8B-B14F-4D97-AF65-F5344CB8AC3E}">
        <p14:creationId xmlns:p14="http://schemas.microsoft.com/office/powerpoint/2010/main" val="2208415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874A-18E5-4D53-812A-ABDF2F6C44E4}"/>
              </a:ext>
            </a:extLst>
          </p:cNvPr>
          <p:cNvSpPr>
            <a:spLocks noGrp="1"/>
          </p:cNvSpPr>
          <p:nvPr>
            <p:ph type="title"/>
          </p:nvPr>
        </p:nvSpPr>
        <p:spPr/>
        <p:txBody>
          <a:bodyPr>
            <a:normAutofit/>
          </a:bodyPr>
          <a:lstStyle/>
          <a:p>
            <a:pPr algn="ctr" rtl="1"/>
            <a:r>
              <a:rPr lang="fa-IR" sz="3600" dirty="0"/>
              <a:t>علل مشکلات رفتاری کودکان </a:t>
            </a:r>
            <a:endParaRPr lang="en-US" sz="3600" dirty="0"/>
          </a:p>
        </p:txBody>
      </p:sp>
      <p:sp>
        <p:nvSpPr>
          <p:cNvPr id="3" name="Content Placeholder 2">
            <a:extLst>
              <a:ext uri="{FF2B5EF4-FFF2-40B4-BE49-F238E27FC236}">
                <a16:creationId xmlns:a16="http://schemas.microsoft.com/office/drawing/2014/main" id="{730665EF-6414-4BA4-944E-55E86517FADE}"/>
              </a:ext>
            </a:extLst>
          </p:cNvPr>
          <p:cNvSpPr>
            <a:spLocks noGrp="1"/>
          </p:cNvSpPr>
          <p:nvPr>
            <p:ph idx="1"/>
          </p:nvPr>
        </p:nvSpPr>
        <p:spPr/>
        <p:txBody>
          <a:bodyPr/>
          <a:lstStyle/>
          <a:p>
            <a:pPr algn="r" rtl="1"/>
            <a:r>
              <a:rPr lang="fa-IR" dirty="0"/>
              <a:t>1. سرشت و ژن </a:t>
            </a:r>
          </a:p>
          <a:p>
            <a:pPr algn="r" rtl="1"/>
            <a:r>
              <a:rPr lang="fa-IR" dirty="0"/>
              <a:t>2. محیط خانواده </a:t>
            </a:r>
          </a:p>
          <a:p>
            <a:pPr algn="r" rtl="1"/>
            <a:r>
              <a:rPr lang="fa-IR" dirty="0"/>
              <a:t>3. جامعه (فیلم های جنایی و پلیسی و مدرسه )</a:t>
            </a:r>
          </a:p>
          <a:p>
            <a:pPr algn="r" rtl="1"/>
            <a:r>
              <a:rPr lang="fa-IR" dirty="0"/>
              <a:t>عوامل مربوط به خانواده </a:t>
            </a:r>
          </a:p>
          <a:p>
            <a:pPr algn="r" rtl="1"/>
            <a:r>
              <a:rPr lang="fa-IR" dirty="0"/>
              <a:t>چگونگی ارتباط والدین </a:t>
            </a:r>
          </a:p>
          <a:p>
            <a:pPr algn="r" rtl="1"/>
            <a:r>
              <a:rPr lang="fa-IR" dirty="0"/>
              <a:t>حالت هیجانی و احساسی والدین (مادر افسرده . مضطرب وسواسی و پدر پرخاشگر </a:t>
            </a:r>
          </a:p>
          <a:p>
            <a:pPr algn="r" rtl="1"/>
            <a:r>
              <a:rPr lang="fa-IR" dirty="0"/>
              <a:t>تنش و فشار روانی درخانواده </a:t>
            </a:r>
          </a:p>
          <a:p>
            <a:pPr algn="r" rtl="1"/>
            <a:r>
              <a:rPr lang="fa-IR" dirty="0"/>
              <a:t>مشاهده دیگران و الگوبرداری از اطرافیان </a:t>
            </a:r>
          </a:p>
          <a:p>
            <a:pPr algn="r" rtl="1"/>
            <a:r>
              <a:rPr lang="fa-IR" dirty="0"/>
              <a:t>نحوه قانون گذاشتن</a:t>
            </a:r>
            <a:endParaRPr lang="en-US" dirty="0"/>
          </a:p>
        </p:txBody>
      </p:sp>
    </p:spTree>
    <p:extLst>
      <p:ext uri="{BB962C8B-B14F-4D97-AF65-F5344CB8AC3E}">
        <p14:creationId xmlns:p14="http://schemas.microsoft.com/office/powerpoint/2010/main" val="3098979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0127-FB91-4074-8CEA-8DADB314C716}"/>
              </a:ext>
            </a:extLst>
          </p:cNvPr>
          <p:cNvSpPr>
            <a:spLocks noGrp="1"/>
          </p:cNvSpPr>
          <p:nvPr>
            <p:ph type="title"/>
          </p:nvPr>
        </p:nvSpPr>
        <p:spPr>
          <a:xfrm>
            <a:off x="1097280" y="286603"/>
            <a:ext cx="45719"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222CBC3-A9D9-4782-99A6-517DF58E2BBA}"/>
              </a:ext>
            </a:extLst>
          </p:cNvPr>
          <p:cNvSpPr>
            <a:spLocks noGrp="1"/>
          </p:cNvSpPr>
          <p:nvPr>
            <p:ph idx="1"/>
          </p:nvPr>
        </p:nvSpPr>
        <p:spPr>
          <a:xfrm>
            <a:off x="1097280" y="1736034"/>
            <a:ext cx="10174358" cy="4133059"/>
          </a:xfrm>
        </p:spPr>
        <p:txBody>
          <a:bodyPr/>
          <a:lstStyle/>
          <a:p>
            <a:pPr algn="r" rtl="1"/>
            <a:r>
              <a:rPr lang="fa-IR" dirty="0"/>
              <a:t>نحوه دستور دادن </a:t>
            </a:r>
          </a:p>
          <a:p>
            <a:pPr algn="r" rtl="1"/>
            <a:r>
              <a:rPr lang="fa-IR" dirty="0"/>
              <a:t>زیاد دستور میدهد </a:t>
            </a:r>
          </a:p>
          <a:p>
            <a:pPr algn="r" rtl="1"/>
            <a:r>
              <a:rPr lang="fa-IR" dirty="0"/>
              <a:t>وقتی دستورات شما کافی نیست و نیاز به آموزش دارد </a:t>
            </a:r>
          </a:p>
          <a:p>
            <a:pPr algn="r" rtl="1"/>
            <a:r>
              <a:rPr lang="fa-IR" dirty="0"/>
              <a:t>وقتی دستورات مبهم است . </a:t>
            </a:r>
          </a:p>
          <a:p>
            <a:pPr algn="r" rtl="1"/>
            <a:r>
              <a:rPr lang="fa-IR" dirty="0"/>
              <a:t>مثل لباسهایت را داخل کمد اویزان کن </a:t>
            </a:r>
          </a:p>
          <a:p>
            <a:pPr algn="r" rtl="1"/>
            <a:r>
              <a:rPr lang="fa-IR" dirty="0"/>
              <a:t>شلخته بازی را بگذار کنار </a:t>
            </a:r>
          </a:p>
          <a:p>
            <a:pPr algn="r" rtl="1"/>
            <a:r>
              <a:rPr lang="fa-IR" dirty="0"/>
              <a:t>زمانی که برای دستور دادن مناسب نیست </a:t>
            </a:r>
          </a:p>
          <a:p>
            <a:pPr algn="r" rtl="1"/>
            <a:r>
              <a:rPr lang="fa-IR" dirty="0"/>
              <a:t>توجه نکردن به رفتارهای مثبت و مناسب کودک </a:t>
            </a:r>
          </a:p>
          <a:p>
            <a:pPr algn="r" rtl="1"/>
            <a:r>
              <a:rPr lang="fa-IR" dirty="0"/>
              <a:t>تشویق نادرست و تنبیه نادرست </a:t>
            </a:r>
            <a:endParaRPr lang="en-US" dirty="0"/>
          </a:p>
        </p:txBody>
      </p:sp>
    </p:spTree>
    <p:extLst>
      <p:ext uri="{BB962C8B-B14F-4D97-AF65-F5344CB8AC3E}">
        <p14:creationId xmlns:p14="http://schemas.microsoft.com/office/powerpoint/2010/main" val="2986991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50C93-3239-42DE-B2E1-3408CD26C7DD}"/>
              </a:ext>
            </a:extLst>
          </p:cNvPr>
          <p:cNvSpPr>
            <a:spLocks noGrp="1"/>
          </p:cNvSpPr>
          <p:nvPr>
            <p:ph type="title"/>
          </p:nvPr>
        </p:nvSpPr>
        <p:spPr/>
        <p:txBody>
          <a:bodyPr>
            <a:normAutofit/>
          </a:bodyPr>
          <a:lstStyle/>
          <a:p>
            <a:pPr algn="ctr" rtl="1"/>
            <a:r>
              <a:rPr lang="fa-IR" sz="3600" dirty="0"/>
              <a:t>رفتار مقابله ای با دروغ بچه ها</a:t>
            </a:r>
            <a:endParaRPr lang="en-US" sz="3600" dirty="0"/>
          </a:p>
        </p:txBody>
      </p:sp>
      <p:sp>
        <p:nvSpPr>
          <p:cNvPr id="3" name="Content Placeholder 2">
            <a:extLst>
              <a:ext uri="{FF2B5EF4-FFF2-40B4-BE49-F238E27FC236}">
                <a16:creationId xmlns:a16="http://schemas.microsoft.com/office/drawing/2014/main" id="{9089FE47-29E3-4630-8D72-81B76E12EE1D}"/>
              </a:ext>
            </a:extLst>
          </p:cNvPr>
          <p:cNvSpPr>
            <a:spLocks noGrp="1"/>
          </p:cNvSpPr>
          <p:nvPr>
            <p:ph idx="1"/>
          </p:nvPr>
        </p:nvSpPr>
        <p:spPr/>
        <p:txBody>
          <a:bodyPr/>
          <a:lstStyle/>
          <a:p>
            <a:pPr algn="r"/>
            <a:r>
              <a:rPr lang="fa-IR" dirty="0"/>
              <a:t>1. وقتی فهمیدید که دروغ میگه :سریع به او بگویید فهمیدم مشکل کجاست (صحبت می کنیم )</a:t>
            </a:r>
          </a:p>
          <a:p>
            <a:pPr algn="r"/>
            <a:r>
              <a:rPr lang="fa-IR" dirty="0"/>
              <a:t>2. اگر بخوای مجدد دروغ بگی من ناراحت میشم (تاثیری که روی من میذاری )</a:t>
            </a:r>
          </a:p>
          <a:p>
            <a:pPr algn="r"/>
            <a:r>
              <a:rPr lang="fa-IR" dirty="0"/>
              <a:t>3. دیگ کسی حرفتو باور نمی کند (پیامد)</a:t>
            </a:r>
          </a:p>
          <a:p>
            <a:pPr algn="r"/>
            <a:r>
              <a:rPr lang="fa-IR" dirty="0"/>
              <a:t>4. یک امتیاز ازت گرفته میشه و فرصت بازی با دوستات و از دست میدی (نتیجه )</a:t>
            </a:r>
          </a:p>
          <a:p>
            <a:pPr algn="r"/>
            <a:r>
              <a:rPr lang="fa-IR" dirty="0"/>
              <a:t>نکته :به بچه فرصت بدهید مثلا اتاقتو تمیز کردی و اسباب بازی تو جمع کردی اگر راست گفت تشویق میشه اما اگر دروغ جریمه میشود </a:t>
            </a:r>
            <a:endParaRPr lang="en-US" dirty="0"/>
          </a:p>
        </p:txBody>
      </p:sp>
    </p:spTree>
    <p:extLst>
      <p:ext uri="{BB962C8B-B14F-4D97-AF65-F5344CB8AC3E}">
        <p14:creationId xmlns:p14="http://schemas.microsoft.com/office/powerpoint/2010/main" val="1549436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6F2A-5772-4DC9-A439-31318E1FC733}"/>
              </a:ext>
            </a:extLst>
          </p:cNvPr>
          <p:cNvSpPr>
            <a:spLocks noGrp="1"/>
          </p:cNvSpPr>
          <p:nvPr>
            <p:ph type="title"/>
          </p:nvPr>
        </p:nvSpPr>
        <p:spPr>
          <a:xfrm flipH="1">
            <a:off x="874643" y="286603"/>
            <a:ext cx="222637"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30B2D33-04B6-4818-8129-A75537FCF3AC}"/>
              </a:ext>
            </a:extLst>
          </p:cNvPr>
          <p:cNvSpPr>
            <a:spLocks noGrp="1"/>
          </p:cNvSpPr>
          <p:nvPr>
            <p:ph idx="1"/>
          </p:nvPr>
        </p:nvSpPr>
        <p:spPr/>
        <p:txBody>
          <a:bodyPr/>
          <a:lstStyle/>
          <a:p>
            <a:pPr algn="r" rtl="1">
              <a:buFont typeface="Wingdings" panose="05000000000000000000" pitchFamily="2" charset="2"/>
              <a:buChar char="q"/>
            </a:pPr>
            <a:r>
              <a:rPr lang="fa-IR" dirty="0"/>
              <a:t>رفتار دزدی کردن:بچه های خردسال اصلا لفظ دزدی را نی دانند در کلاس اول ابتدایی مفهوم مالکیت و حریم خصوصی را می دانند . </a:t>
            </a:r>
          </a:p>
          <a:p>
            <a:pPr algn="r" rtl="1">
              <a:buFont typeface="Wingdings" panose="05000000000000000000" pitchFamily="2" charset="2"/>
              <a:buChar char="q"/>
            </a:pPr>
            <a:r>
              <a:rPr lang="fa-IR" dirty="0"/>
              <a:t>1. کار کودک را به او توضیح دهیم .        2. نظرشومیپرسیم آن موقعی که این کار را انجام می دهی چه حسی داری    </a:t>
            </a:r>
          </a:p>
          <a:p>
            <a:pPr marL="0" indent="0" algn="r" rtl="1">
              <a:buNone/>
            </a:pPr>
            <a:r>
              <a:rPr lang="fa-IR" dirty="0"/>
              <a:t>3. اگر وسیله ای رو برداشت باید قبل از 24 ساعت پس بده و عذر خواهی کند و پیامدشو برایش توضیح دهیم  .</a:t>
            </a:r>
          </a:p>
          <a:p>
            <a:pPr algn="r" rtl="1">
              <a:buFont typeface="Wingdings" panose="05000000000000000000" pitchFamily="2" charset="2"/>
              <a:buChar char="q"/>
            </a:pPr>
            <a:endParaRPr lang="fa-IR" dirty="0"/>
          </a:p>
          <a:p>
            <a:pPr algn="r" rtl="1">
              <a:buFont typeface="Wingdings" panose="05000000000000000000" pitchFamily="2" charset="2"/>
              <a:buChar char="q"/>
            </a:pPr>
            <a:r>
              <a:rPr lang="fa-IR" dirty="0"/>
              <a:t>دندان قورچه :1. مشکل گوارشی         2. سلامت خواب             3. استرس روزانه              اگر این موضوعات را نداشته باشد به دندان پزشک ارجاع میدهیم . </a:t>
            </a:r>
          </a:p>
        </p:txBody>
      </p:sp>
    </p:spTree>
    <p:extLst>
      <p:ext uri="{BB962C8B-B14F-4D97-AF65-F5344CB8AC3E}">
        <p14:creationId xmlns:p14="http://schemas.microsoft.com/office/powerpoint/2010/main" val="151774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594E6-A1F5-46AE-B06F-AAF0E77D7A32}"/>
              </a:ext>
            </a:extLst>
          </p:cNvPr>
          <p:cNvSpPr>
            <a:spLocks noGrp="1"/>
          </p:cNvSpPr>
          <p:nvPr>
            <p:ph type="title"/>
          </p:nvPr>
        </p:nvSpPr>
        <p:spPr/>
        <p:txBody>
          <a:bodyPr/>
          <a:lstStyle/>
          <a:p>
            <a:pPr algn="ctr" rtl="1"/>
            <a:r>
              <a:rPr lang="fa-IR" dirty="0"/>
              <a:t>فرزندپروری جنبه پیشگیرانه دارد </a:t>
            </a:r>
            <a:endParaRPr lang="en-US" dirty="0"/>
          </a:p>
        </p:txBody>
      </p:sp>
      <p:sp>
        <p:nvSpPr>
          <p:cNvPr id="3" name="Content Placeholder 2">
            <a:extLst>
              <a:ext uri="{FF2B5EF4-FFF2-40B4-BE49-F238E27FC236}">
                <a16:creationId xmlns:a16="http://schemas.microsoft.com/office/drawing/2014/main" id="{F7B827CE-81A9-47D6-8D8F-4AA119FB6B8F}"/>
              </a:ext>
            </a:extLst>
          </p:cNvPr>
          <p:cNvSpPr>
            <a:spLocks noGrp="1"/>
          </p:cNvSpPr>
          <p:nvPr>
            <p:ph idx="1"/>
          </p:nvPr>
        </p:nvSpPr>
        <p:spPr/>
        <p:txBody>
          <a:bodyPr/>
          <a:lstStyle/>
          <a:p>
            <a:pPr algn="r"/>
            <a:r>
              <a:rPr lang="fa-IR" dirty="0"/>
              <a:t>مفهوم رسش چیست ؟مجموعه رخدادهای زیستی شناسی جسمی که درمغز وبدن اتفاق می افتد باعث این می شود که بچه ها می توانند به کارکرد های روانی برسند . </a:t>
            </a:r>
          </a:p>
          <a:p>
            <a:pPr algn="r" rtl="1"/>
            <a:r>
              <a:rPr lang="fa-IR" dirty="0"/>
              <a:t>یعنی اگر بچه ها بتوانند مراحل رشد را به طور طبیعی داشته باشند . اگراین مراحل رشد به خوبی اتفاق افتاده باشد بچه امادگی دارد به صحبت کردن و راه رفتن و.....</a:t>
            </a:r>
          </a:p>
          <a:p>
            <a:pPr algn="r" rtl="1"/>
            <a:r>
              <a:rPr lang="fa-IR" sz="3600" dirty="0">
                <a:solidFill>
                  <a:srgbClr val="FF0000"/>
                </a:solidFill>
              </a:rPr>
              <a:t>هوش هیجانی:</a:t>
            </a:r>
            <a:r>
              <a:rPr lang="fa-IR" dirty="0">
                <a:solidFill>
                  <a:schemeClr val="tx1"/>
                </a:solidFill>
              </a:rPr>
              <a:t>مغز ازدوقسمت هیپوکامپ و آمیگدال (حافظه شناختی و حافظه هیجانی )است. حافظه هیجانی ما از بدو تولد فعال است . </a:t>
            </a:r>
            <a:r>
              <a:rPr lang="fa-IR">
                <a:solidFill>
                  <a:schemeClr val="tx1"/>
                </a:solidFill>
              </a:rPr>
              <a:t>به طور مثال نوزادان حس ها را می گیرند و اگر سوگ اتفاق بیوفتد نوزاد از طریق شناختی نمی فهمد کسی فوت کرده اما از نظر حافظه هیجانی متوجه غمگینی و ناراحتی می شود .</a:t>
            </a:r>
            <a:endParaRPr lang="fa-IR" sz="3600" dirty="0">
              <a:solidFill>
                <a:srgbClr val="FF0000"/>
              </a:solidFill>
            </a:endParaRPr>
          </a:p>
        </p:txBody>
      </p:sp>
    </p:spTree>
    <p:extLst>
      <p:ext uri="{BB962C8B-B14F-4D97-AF65-F5344CB8AC3E}">
        <p14:creationId xmlns:p14="http://schemas.microsoft.com/office/powerpoint/2010/main" val="1345166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03D9-E75E-45EE-ACB3-E3559937A703}"/>
              </a:ext>
            </a:extLst>
          </p:cNvPr>
          <p:cNvSpPr>
            <a:spLocks noGrp="1"/>
          </p:cNvSpPr>
          <p:nvPr>
            <p:ph type="title"/>
          </p:nvPr>
        </p:nvSpPr>
        <p:spPr>
          <a:xfrm flipH="1">
            <a:off x="980661" y="286604"/>
            <a:ext cx="116619" cy="25673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C7985C4-E5BC-4574-BEAF-EBC22BE5B079}"/>
              </a:ext>
            </a:extLst>
          </p:cNvPr>
          <p:cNvSpPr>
            <a:spLocks noGrp="1"/>
          </p:cNvSpPr>
          <p:nvPr>
            <p:ph idx="1"/>
          </p:nvPr>
        </p:nvSpPr>
        <p:spPr/>
        <p:txBody>
          <a:bodyPr>
            <a:normAutofit/>
          </a:bodyPr>
          <a:lstStyle/>
          <a:p>
            <a:pPr algn="ctr" rtl="1"/>
            <a:r>
              <a:rPr lang="fa-IR" sz="4000" dirty="0">
                <a:solidFill>
                  <a:srgbClr val="FF0000"/>
                </a:solidFill>
              </a:rPr>
              <a:t>سوگ:</a:t>
            </a:r>
          </a:p>
          <a:p>
            <a:pPr algn="r" rtl="1"/>
            <a:r>
              <a:rPr lang="fa-IR" dirty="0">
                <a:solidFill>
                  <a:srgbClr val="FF0000"/>
                </a:solidFill>
              </a:rPr>
              <a:t>1. مرگ           2. حوادث طبیعی           3. وسیله ارزشمند و از دست بدهند            4. حیوان خانگی آن بمیرد        </a:t>
            </a:r>
          </a:p>
          <a:p>
            <a:pPr algn="r" rtl="1"/>
            <a:r>
              <a:rPr lang="fa-IR" dirty="0">
                <a:solidFill>
                  <a:srgbClr val="FF0000"/>
                </a:solidFill>
              </a:rPr>
              <a:t>5. مهاجرت کرده باشد           6. مدرسه عوض شده باشد                     7. از دوستاش دور شده باشد .</a:t>
            </a:r>
          </a:p>
          <a:p>
            <a:pPr algn="r" rtl="1"/>
            <a:r>
              <a:rPr lang="fa-IR" dirty="0">
                <a:solidFill>
                  <a:srgbClr val="FF0000"/>
                </a:solidFill>
              </a:rPr>
              <a:t>8. منزل مسکونی را عوض کرده باشند . </a:t>
            </a:r>
          </a:p>
          <a:p>
            <a:pPr algn="r" rtl="1"/>
            <a:r>
              <a:rPr lang="fa-IR" dirty="0">
                <a:solidFill>
                  <a:schemeClr val="tx1"/>
                </a:solidFill>
              </a:rPr>
              <a:t>مرحله اول :انکار</a:t>
            </a:r>
          </a:p>
          <a:p>
            <a:pPr algn="r" rtl="1"/>
            <a:r>
              <a:rPr lang="fa-IR" dirty="0">
                <a:solidFill>
                  <a:schemeClr val="tx1"/>
                </a:solidFill>
              </a:rPr>
              <a:t>مرحله دوم :نسبت به خودش و یا فردی که از دستش داده خشمگین است </a:t>
            </a:r>
          </a:p>
          <a:p>
            <a:pPr algn="r" rtl="1"/>
            <a:r>
              <a:rPr lang="fa-IR" dirty="0">
                <a:solidFill>
                  <a:schemeClr val="tx1"/>
                </a:solidFill>
              </a:rPr>
              <a:t>مرحله سوم :وارد مرحله افسردگی شده است دیگر نمی تواند ان اتفاق را جبران کند و اتفاق بازگشت ناپذیر است . </a:t>
            </a:r>
          </a:p>
          <a:p>
            <a:pPr algn="r" rtl="1"/>
            <a:r>
              <a:rPr lang="fa-IR" dirty="0"/>
              <a:t>سئوال رایج این که بچه ها در مراسم عزاداری شرکت کنند ؟</a:t>
            </a:r>
          </a:p>
          <a:p>
            <a:pPr marL="0" indent="0" algn="ctr" rtl="1">
              <a:buNone/>
            </a:pPr>
            <a:endParaRPr lang="en-US" sz="2800" b="1" i="1" u="sng" dirty="0"/>
          </a:p>
        </p:txBody>
      </p:sp>
    </p:spTree>
    <p:extLst>
      <p:ext uri="{BB962C8B-B14F-4D97-AF65-F5344CB8AC3E}">
        <p14:creationId xmlns:p14="http://schemas.microsoft.com/office/powerpoint/2010/main" val="3441392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F6B01-4950-4501-A42D-A7148D19AA73}"/>
              </a:ext>
            </a:extLst>
          </p:cNvPr>
          <p:cNvSpPr>
            <a:spLocks noGrp="1"/>
          </p:cNvSpPr>
          <p:nvPr>
            <p:ph type="title"/>
          </p:nvPr>
        </p:nvSpPr>
        <p:spPr/>
        <p:txBody>
          <a:bodyPr>
            <a:normAutofit/>
          </a:bodyPr>
          <a:lstStyle/>
          <a:p>
            <a:pPr algn="ctr"/>
            <a:r>
              <a:rPr lang="fa-IR" sz="3600" dirty="0">
                <a:solidFill>
                  <a:srgbClr val="C00000"/>
                </a:solidFill>
              </a:rPr>
              <a:t>تعریف مرگ برای کودک </a:t>
            </a:r>
            <a:endParaRPr lang="en-US" sz="3600" dirty="0">
              <a:solidFill>
                <a:srgbClr val="C00000"/>
              </a:solidFill>
            </a:endParaRPr>
          </a:p>
        </p:txBody>
      </p:sp>
      <p:sp>
        <p:nvSpPr>
          <p:cNvPr id="3" name="Content Placeholder 2">
            <a:extLst>
              <a:ext uri="{FF2B5EF4-FFF2-40B4-BE49-F238E27FC236}">
                <a16:creationId xmlns:a16="http://schemas.microsoft.com/office/drawing/2014/main" id="{760B6A9E-0EBE-4CC0-AD4D-9964C01101A6}"/>
              </a:ext>
            </a:extLst>
          </p:cNvPr>
          <p:cNvSpPr>
            <a:spLocks noGrp="1"/>
          </p:cNvSpPr>
          <p:nvPr>
            <p:ph idx="1"/>
          </p:nvPr>
        </p:nvSpPr>
        <p:spPr/>
        <p:txBody>
          <a:bodyPr/>
          <a:lstStyle/>
          <a:p>
            <a:pPr algn="r" rtl="1"/>
            <a:r>
              <a:rPr lang="fa-IR" dirty="0"/>
              <a:t>اون فوت کرده _بدنش دیگ کارنمی کند . دیگ راه نمی رود .حرف نمیزند فکر نمی تونه بکنه و.......خیلی ناراحت کننده است ما اونو خیلی دوست داشتیم و می تونیم مراسمی بگیریم و دران مراسم از او خدا حافظی کنیم . </a:t>
            </a:r>
          </a:p>
          <a:p>
            <a:pPr algn="r" rtl="1"/>
            <a:endParaRPr lang="fa-IR" dirty="0"/>
          </a:p>
          <a:p>
            <a:pPr algn="r" rtl="1"/>
            <a:endParaRPr lang="fa-IR" dirty="0"/>
          </a:p>
          <a:p>
            <a:pPr algn="r" rtl="1"/>
            <a:r>
              <a:rPr lang="fa-IR" dirty="0"/>
              <a:t>نکته:بچه ها بیش تر یادگیرندگان دیداری هستند تا یادگیرندگان شنیداری </a:t>
            </a:r>
          </a:p>
          <a:p>
            <a:pPr algn="r" rtl="1"/>
            <a:endParaRPr lang="en-US" dirty="0"/>
          </a:p>
        </p:txBody>
      </p:sp>
    </p:spTree>
    <p:extLst>
      <p:ext uri="{BB962C8B-B14F-4D97-AF65-F5344CB8AC3E}">
        <p14:creationId xmlns:p14="http://schemas.microsoft.com/office/powerpoint/2010/main" val="440202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D304-7D55-4863-B095-36C7A74642F9}"/>
              </a:ext>
            </a:extLst>
          </p:cNvPr>
          <p:cNvSpPr>
            <a:spLocks noGrp="1"/>
          </p:cNvSpPr>
          <p:nvPr>
            <p:ph type="title"/>
          </p:nvPr>
        </p:nvSpPr>
        <p:spPr>
          <a:xfrm flipH="1" flipV="1">
            <a:off x="781878" y="225288"/>
            <a:ext cx="315402" cy="61316"/>
          </a:xfrm>
        </p:spPr>
        <p:txBody>
          <a:bodyPr>
            <a:normAutofit fontScale="90000"/>
          </a:bodyPr>
          <a:lstStyle/>
          <a:p>
            <a:pPr algn="r" rtl="1"/>
            <a:endParaRPr lang="en-US" dirty="0"/>
          </a:p>
        </p:txBody>
      </p:sp>
      <p:sp>
        <p:nvSpPr>
          <p:cNvPr id="3" name="Content Placeholder 2">
            <a:extLst>
              <a:ext uri="{FF2B5EF4-FFF2-40B4-BE49-F238E27FC236}">
                <a16:creationId xmlns:a16="http://schemas.microsoft.com/office/drawing/2014/main" id="{4CB1731F-B651-4FE0-89E1-25C8B3BE0A04}"/>
              </a:ext>
            </a:extLst>
          </p:cNvPr>
          <p:cNvSpPr>
            <a:spLocks noGrp="1"/>
          </p:cNvSpPr>
          <p:nvPr>
            <p:ph idx="1"/>
          </p:nvPr>
        </p:nvSpPr>
        <p:spPr/>
        <p:txBody>
          <a:bodyPr/>
          <a:lstStyle/>
          <a:p>
            <a:pPr algn="r" rtl="1"/>
            <a:r>
              <a:rPr lang="fa-IR" dirty="0"/>
              <a:t>1. والدین مضطرب :همیشه این احساس را به بچه می دهد که بچه نباید کاری کند که والدین مضطرب بشوند . </a:t>
            </a:r>
          </a:p>
          <a:p>
            <a:pPr algn="r" rtl="1"/>
            <a:r>
              <a:rPr lang="fa-IR" dirty="0"/>
              <a:t>2. والدین وسواسی:یه جاهایی فشار خیلی زیاد وارد می کنند . </a:t>
            </a:r>
          </a:p>
          <a:p>
            <a:pPr algn="r" rtl="1"/>
            <a:r>
              <a:rPr lang="fa-IR" dirty="0"/>
              <a:t>3. والدین پرخاشگر:ناخواسته این پرخاشگری را به کودک منتقل می کنند . </a:t>
            </a:r>
          </a:p>
        </p:txBody>
      </p:sp>
    </p:spTree>
    <p:extLst>
      <p:ext uri="{BB962C8B-B14F-4D97-AF65-F5344CB8AC3E}">
        <p14:creationId xmlns:p14="http://schemas.microsoft.com/office/powerpoint/2010/main" val="3371593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9F06-7FAC-4357-9AB2-9839AB5C915C}"/>
              </a:ext>
            </a:extLst>
          </p:cNvPr>
          <p:cNvSpPr>
            <a:spLocks noGrp="1"/>
          </p:cNvSpPr>
          <p:nvPr>
            <p:ph type="title"/>
          </p:nvPr>
        </p:nvSpPr>
        <p:spPr/>
        <p:txBody>
          <a:bodyPr/>
          <a:lstStyle/>
          <a:p>
            <a:pPr algn="ctr" rtl="1"/>
            <a:r>
              <a:rPr lang="fa-IR" dirty="0"/>
              <a:t>اشکالات دستور دادن والدین </a:t>
            </a:r>
            <a:endParaRPr lang="en-US" dirty="0"/>
          </a:p>
        </p:txBody>
      </p:sp>
      <p:sp>
        <p:nvSpPr>
          <p:cNvPr id="3" name="Content Placeholder 2">
            <a:extLst>
              <a:ext uri="{FF2B5EF4-FFF2-40B4-BE49-F238E27FC236}">
                <a16:creationId xmlns:a16="http://schemas.microsoft.com/office/drawing/2014/main" id="{3554ADD4-7561-48D8-A9CD-B9F1FAC92D67}"/>
              </a:ext>
            </a:extLst>
          </p:cNvPr>
          <p:cNvSpPr>
            <a:spLocks noGrp="1"/>
          </p:cNvSpPr>
          <p:nvPr>
            <p:ph idx="1"/>
          </p:nvPr>
        </p:nvSpPr>
        <p:spPr/>
        <p:txBody>
          <a:bodyPr/>
          <a:lstStyle/>
          <a:p>
            <a:pPr algn="r" rtl="1"/>
            <a:r>
              <a:rPr lang="fa-IR" dirty="0"/>
              <a:t>1. چگونگی ارتباط والدین با یکدیگر </a:t>
            </a:r>
          </a:p>
          <a:p>
            <a:pPr algn="r" rtl="1"/>
            <a:r>
              <a:rPr lang="fa-IR" dirty="0"/>
              <a:t>2. حالت هیجانی و احساسی والدین (مادر افسرده _مضطرب –وسواسی-پدر پرخاشگر)</a:t>
            </a:r>
          </a:p>
          <a:p>
            <a:pPr algn="r" rtl="1"/>
            <a:r>
              <a:rPr lang="fa-IR" dirty="0"/>
              <a:t>3. تنش و فشار روانی پرخاشگر </a:t>
            </a:r>
          </a:p>
          <a:p>
            <a:pPr algn="r" rtl="1"/>
            <a:r>
              <a:rPr lang="fa-IR" dirty="0"/>
              <a:t>4. مشاهده دیگران و الگو برداری از اطرافیان </a:t>
            </a:r>
          </a:p>
          <a:p>
            <a:pPr algn="r" rtl="1"/>
            <a:r>
              <a:rPr lang="fa-IR" dirty="0"/>
              <a:t>5. نحوه قانون گذاشتن </a:t>
            </a:r>
          </a:p>
          <a:p>
            <a:pPr algn="r" rtl="1"/>
            <a:r>
              <a:rPr lang="fa-IR" dirty="0"/>
              <a:t>6. نحوه دستور دادن </a:t>
            </a:r>
          </a:p>
          <a:p>
            <a:pPr algn="r" rtl="1"/>
            <a:r>
              <a:rPr lang="fa-IR" dirty="0"/>
              <a:t>7. زیاد دستور دادن </a:t>
            </a:r>
          </a:p>
          <a:p>
            <a:pPr algn="r" rtl="1"/>
            <a:r>
              <a:rPr lang="fa-IR" dirty="0"/>
              <a:t>8. وقتی دستورات شما کافی نیست و نیاز به آموزش دارد </a:t>
            </a:r>
            <a:endParaRPr lang="en-US" dirty="0"/>
          </a:p>
        </p:txBody>
      </p:sp>
    </p:spTree>
    <p:extLst>
      <p:ext uri="{BB962C8B-B14F-4D97-AF65-F5344CB8AC3E}">
        <p14:creationId xmlns:p14="http://schemas.microsoft.com/office/powerpoint/2010/main" val="291599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86532-7ED3-4B57-A5A0-26347046463A}"/>
              </a:ext>
            </a:extLst>
          </p:cNvPr>
          <p:cNvSpPr>
            <a:spLocks noGrp="1"/>
          </p:cNvSpPr>
          <p:nvPr>
            <p:ph type="title"/>
          </p:nvPr>
        </p:nvSpPr>
        <p:spPr>
          <a:xfrm>
            <a:off x="1097280" y="286603"/>
            <a:ext cx="45719"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BED34B1-8388-4AE5-BBAC-DD01B6AD9553}"/>
              </a:ext>
            </a:extLst>
          </p:cNvPr>
          <p:cNvSpPr>
            <a:spLocks noGrp="1"/>
          </p:cNvSpPr>
          <p:nvPr>
            <p:ph idx="1"/>
          </p:nvPr>
        </p:nvSpPr>
        <p:spPr/>
        <p:txBody>
          <a:bodyPr/>
          <a:lstStyle/>
          <a:p>
            <a:pPr algn="r" rtl="1"/>
            <a:r>
              <a:rPr lang="fa-IR" dirty="0"/>
              <a:t>9-وقتی دستورات مبهم است (لباسهایت را داخل کمد آویزان کن –شلخته بازی را بگذار کنار )</a:t>
            </a:r>
          </a:p>
          <a:p>
            <a:pPr algn="r" rtl="1"/>
            <a:r>
              <a:rPr lang="fa-IR" dirty="0"/>
              <a:t>10. زمانی که برای دستور دادن مناسب نیست </a:t>
            </a:r>
          </a:p>
          <a:p>
            <a:pPr algn="r" rtl="1"/>
            <a:r>
              <a:rPr lang="fa-IR" dirty="0"/>
              <a:t>11. توجه نکردن به رفتار های مثبت و مناسب کودک </a:t>
            </a:r>
          </a:p>
          <a:p>
            <a:pPr algn="r" rtl="1"/>
            <a:r>
              <a:rPr lang="fa-IR" dirty="0"/>
              <a:t>12. تشویق نادرست </a:t>
            </a:r>
          </a:p>
          <a:p>
            <a:pPr algn="r" rtl="1"/>
            <a:r>
              <a:rPr lang="fa-IR" dirty="0"/>
              <a:t>13. تنبیه نادرست </a:t>
            </a:r>
          </a:p>
          <a:p>
            <a:pPr marL="0" indent="0" algn="r" rtl="1">
              <a:buNone/>
            </a:pPr>
            <a:endParaRPr lang="fa-IR" dirty="0"/>
          </a:p>
        </p:txBody>
      </p:sp>
    </p:spTree>
    <p:extLst>
      <p:ext uri="{BB962C8B-B14F-4D97-AF65-F5344CB8AC3E}">
        <p14:creationId xmlns:p14="http://schemas.microsoft.com/office/powerpoint/2010/main" val="3801777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2B6AC-D406-4CA7-AAFC-116B1606F2FF}"/>
              </a:ext>
            </a:extLst>
          </p:cNvPr>
          <p:cNvSpPr>
            <a:spLocks noGrp="1"/>
          </p:cNvSpPr>
          <p:nvPr>
            <p:ph type="title"/>
          </p:nvPr>
        </p:nvSpPr>
        <p:spPr/>
        <p:txBody>
          <a:bodyPr/>
          <a:lstStyle/>
          <a:p>
            <a:pPr algn="ctr" rtl="1"/>
            <a:r>
              <a:rPr lang="fa-IR" dirty="0"/>
              <a:t>چهار تکنیک فرزند پروری </a:t>
            </a:r>
            <a:endParaRPr lang="en-US" dirty="0"/>
          </a:p>
        </p:txBody>
      </p:sp>
      <p:sp>
        <p:nvSpPr>
          <p:cNvPr id="3" name="Content Placeholder 2">
            <a:extLst>
              <a:ext uri="{FF2B5EF4-FFF2-40B4-BE49-F238E27FC236}">
                <a16:creationId xmlns:a16="http://schemas.microsoft.com/office/drawing/2014/main" id="{BA2FC6B6-B9AB-4805-8B5E-BEF952C40383}"/>
              </a:ext>
            </a:extLst>
          </p:cNvPr>
          <p:cNvSpPr>
            <a:spLocks noGrp="1"/>
          </p:cNvSpPr>
          <p:nvPr>
            <p:ph idx="1"/>
          </p:nvPr>
        </p:nvSpPr>
        <p:spPr/>
        <p:txBody>
          <a:bodyPr/>
          <a:lstStyle/>
          <a:p>
            <a:pPr algn="r" rtl="1"/>
            <a:r>
              <a:rPr lang="fa-IR" dirty="0"/>
              <a:t>1. قانون اول :امنیت </a:t>
            </a:r>
          </a:p>
          <a:p>
            <a:pPr algn="r" rtl="1"/>
            <a:endParaRPr lang="fa-IR" dirty="0"/>
          </a:p>
          <a:p>
            <a:pPr algn="r" rtl="1"/>
            <a:r>
              <a:rPr lang="fa-IR" dirty="0"/>
              <a:t>2. قانون دوم :آگاهی </a:t>
            </a:r>
          </a:p>
          <a:p>
            <a:pPr algn="r" rtl="1"/>
            <a:endParaRPr lang="fa-IR" dirty="0"/>
          </a:p>
          <a:p>
            <a:pPr algn="r" rtl="1"/>
            <a:r>
              <a:rPr lang="fa-IR" dirty="0"/>
              <a:t>3. قانون سوم :استقلال </a:t>
            </a:r>
          </a:p>
          <a:p>
            <a:pPr algn="r" rtl="1"/>
            <a:endParaRPr lang="fa-IR" dirty="0"/>
          </a:p>
          <a:p>
            <a:pPr algn="r" rtl="1"/>
            <a:r>
              <a:rPr lang="fa-IR" dirty="0"/>
              <a:t>4. رفتار انسانی </a:t>
            </a:r>
            <a:endParaRPr lang="en-US" dirty="0"/>
          </a:p>
        </p:txBody>
      </p:sp>
    </p:spTree>
    <p:extLst>
      <p:ext uri="{BB962C8B-B14F-4D97-AF65-F5344CB8AC3E}">
        <p14:creationId xmlns:p14="http://schemas.microsoft.com/office/powerpoint/2010/main" val="414529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86259-5DC6-4686-BCD7-503EBC91A402}"/>
              </a:ext>
            </a:extLst>
          </p:cNvPr>
          <p:cNvSpPr>
            <a:spLocks noGrp="1"/>
          </p:cNvSpPr>
          <p:nvPr>
            <p:ph type="title"/>
          </p:nvPr>
        </p:nvSpPr>
        <p:spPr/>
        <p:txBody>
          <a:bodyPr/>
          <a:lstStyle/>
          <a:p>
            <a:pPr algn="ctr"/>
            <a:r>
              <a:rPr lang="fa-IR" dirty="0"/>
              <a:t>قانون امنیت</a:t>
            </a:r>
            <a:endParaRPr lang="en-US" dirty="0"/>
          </a:p>
        </p:txBody>
      </p:sp>
      <p:sp>
        <p:nvSpPr>
          <p:cNvPr id="3" name="Content Placeholder 2">
            <a:extLst>
              <a:ext uri="{FF2B5EF4-FFF2-40B4-BE49-F238E27FC236}">
                <a16:creationId xmlns:a16="http://schemas.microsoft.com/office/drawing/2014/main" id="{4DE5D43C-7872-41B7-B2B4-A70B689281BE}"/>
              </a:ext>
            </a:extLst>
          </p:cNvPr>
          <p:cNvSpPr>
            <a:spLocks noGrp="1"/>
          </p:cNvSpPr>
          <p:nvPr>
            <p:ph idx="1"/>
          </p:nvPr>
        </p:nvSpPr>
        <p:spPr/>
        <p:txBody>
          <a:bodyPr/>
          <a:lstStyle/>
          <a:p>
            <a:pPr algn="r"/>
            <a:r>
              <a:rPr lang="fa-IR" dirty="0"/>
              <a:t>1. نیازهایش برطرف شود </a:t>
            </a:r>
          </a:p>
          <a:p>
            <a:pPr algn="r"/>
            <a:endParaRPr lang="fa-IR" dirty="0"/>
          </a:p>
          <a:p>
            <a:pPr algn="r"/>
            <a:r>
              <a:rPr lang="fa-IR" dirty="0"/>
              <a:t>2. مشروط دوست داشته نشود </a:t>
            </a:r>
          </a:p>
          <a:p>
            <a:pPr algn="ctr" rtl="1"/>
            <a:r>
              <a:rPr lang="fa-IR" sz="3600" dirty="0"/>
              <a:t>قانون آگاهی</a:t>
            </a:r>
          </a:p>
          <a:p>
            <a:pPr algn="r" rtl="1"/>
            <a:r>
              <a:rPr lang="fa-IR" dirty="0"/>
              <a:t>والدین درخواستی دارند فکر می کنند کودک می داند . (مثال پریدن روی مبل )</a:t>
            </a:r>
          </a:p>
          <a:p>
            <a:pPr algn="r" rtl="1"/>
            <a:r>
              <a:rPr lang="fa-IR" dirty="0"/>
              <a:t>والدین من قبلا به اوگفتم چرا مجدد به او بگویم ؟</a:t>
            </a:r>
          </a:p>
          <a:p>
            <a:pPr algn="r" rtl="1"/>
            <a:r>
              <a:rPr lang="fa-IR" dirty="0"/>
              <a:t>توضیحی که هست وقتی هیجان بچه بالا میرود آگاهی او پایین می آید </a:t>
            </a:r>
          </a:p>
          <a:p>
            <a:pPr algn="r"/>
            <a:endParaRPr lang="fa-IR" dirty="0"/>
          </a:p>
          <a:p>
            <a:pPr marL="0" indent="0" algn="r">
              <a:buNone/>
            </a:pPr>
            <a:endParaRPr lang="en-US" dirty="0"/>
          </a:p>
        </p:txBody>
      </p:sp>
    </p:spTree>
    <p:extLst>
      <p:ext uri="{BB962C8B-B14F-4D97-AF65-F5344CB8AC3E}">
        <p14:creationId xmlns:p14="http://schemas.microsoft.com/office/powerpoint/2010/main" val="2302670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2A84D-CD7C-48DF-BEBF-3A5932242DC8}"/>
              </a:ext>
            </a:extLst>
          </p:cNvPr>
          <p:cNvSpPr>
            <a:spLocks noGrp="1"/>
          </p:cNvSpPr>
          <p:nvPr>
            <p:ph type="title"/>
          </p:nvPr>
        </p:nvSpPr>
        <p:spPr/>
        <p:txBody>
          <a:bodyPr/>
          <a:lstStyle/>
          <a:p>
            <a:pPr algn="ctr" rtl="1"/>
            <a:r>
              <a:rPr lang="fa-IR" dirty="0"/>
              <a:t>قانون استقلال </a:t>
            </a:r>
            <a:endParaRPr lang="en-US" dirty="0"/>
          </a:p>
        </p:txBody>
      </p:sp>
      <p:sp>
        <p:nvSpPr>
          <p:cNvPr id="3" name="Content Placeholder 2">
            <a:extLst>
              <a:ext uri="{FF2B5EF4-FFF2-40B4-BE49-F238E27FC236}">
                <a16:creationId xmlns:a16="http://schemas.microsoft.com/office/drawing/2014/main" id="{094AC378-A7A8-4B9E-83EC-72207615FEFD}"/>
              </a:ext>
            </a:extLst>
          </p:cNvPr>
          <p:cNvSpPr>
            <a:spLocks noGrp="1"/>
          </p:cNvSpPr>
          <p:nvPr>
            <p:ph idx="1"/>
          </p:nvPr>
        </p:nvSpPr>
        <p:spPr/>
        <p:txBody>
          <a:bodyPr/>
          <a:lstStyle/>
          <a:p>
            <a:pPr algn="r"/>
            <a:r>
              <a:rPr lang="fa-IR" dirty="0"/>
              <a:t>بچه ها امانت هستند دست پدر و مادر باید به کودک کمک کنند تربیت بشوند و وارد جامعه بشوند و درآخر مستقل بشود و پدر ومادری که بچه ها را مستقل نکند انگار کاری نکرده است . </a:t>
            </a:r>
          </a:p>
          <a:p>
            <a:pPr algn="r"/>
            <a:endParaRPr lang="fa-IR" dirty="0"/>
          </a:p>
          <a:p>
            <a:pPr marL="0" indent="0" algn="r">
              <a:buNone/>
            </a:pPr>
            <a:r>
              <a:rPr lang="fa-IR" dirty="0"/>
              <a:t>تنبیه جبرانی :بچه ها وقتی کار اشتباهی می کنند براساس سن وتوانش کاری که کرده را جبران کند . حالا اگراز کار اشتباه او به راحتی بگذریدبعدها بچه باید وارد اجتماعی شود ومحیط عادی پر از این تنبیه های جبرانی است . </a:t>
            </a:r>
          </a:p>
          <a:p>
            <a:pPr marL="0" indent="0" algn="ctr">
              <a:buNone/>
            </a:pPr>
            <a:r>
              <a:rPr lang="fa-IR" dirty="0"/>
              <a:t>قانون رفتار انسانی</a:t>
            </a:r>
          </a:p>
          <a:p>
            <a:pPr marL="0" indent="0" algn="r">
              <a:buNone/>
            </a:pPr>
            <a:r>
              <a:rPr lang="fa-IR" dirty="0"/>
              <a:t>بی قید و شرط دوستش داشته باشیم .       2. حقوقش را رعایت کنیم .        3. توهین و تحقیر نکنیم .         4. تنبیه نکنیم      5. سرزنش آمیز با او صحبت نکنیم .     6. با لحن بد با او صحبت نکنیم .</a:t>
            </a:r>
          </a:p>
          <a:p>
            <a:pPr marL="0" indent="0" algn="r">
              <a:buNone/>
            </a:pPr>
            <a:r>
              <a:rPr lang="fa-IR" dirty="0"/>
              <a:t>(مثال دوستی که بچه خورا به ما میسپارد) </a:t>
            </a:r>
          </a:p>
        </p:txBody>
      </p:sp>
    </p:spTree>
    <p:extLst>
      <p:ext uri="{BB962C8B-B14F-4D97-AF65-F5344CB8AC3E}">
        <p14:creationId xmlns:p14="http://schemas.microsoft.com/office/powerpoint/2010/main" val="1247192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7EF0-94C9-40D1-8751-B069C08148DC}"/>
              </a:ext>
            </a:extLst>
          </p:cNvPr>
          <p:cNvSpPr>
            <a:spLocks noGrp="1"/>
          </p:cNvSpPr>
          <p:nvPr>
            <p:ph type="title"/>
          </p:nvPr>
        </p:nvSpPr>
        <p:spPr/>
        <p:txBody>
          <a:bodyPr/>
          <a:lstStyle/>
          <a:p>
            <a:pPr algn="ctr" rtl="1"/>
            <a:r>
              <a:rPr lang="fa-IR" dirty="0"/>
              <a:t>تاکتیک تشویق </a:t>
            </a:r>
            <a:endParaRPr lang="en-US" dirty="0"/>
          </a:p>
        </p:txBody>
      </p:sp>
      <p:sp>
        <p:nvSpPr>
          <p:cNvPr id="3" name="Content Placeholder 2">
            <a:extLst>
              <a:ext uri="{FF2B5EF4-FFF2-40B4-BE49-F238E27FC236}">
                <a16:creationId xmlns:a16="http://schemas.microsoft.com/office/drawing/2014/main" id="{ED450EAC-7706-4710-93EE-86BC66EA2D4B}"/>
              </a:ext>
            </a:extLst>
          </p:cNvPr>
          <p:cNvSpPr>
            <a:spLocks noGrp="1"/>
          </p:cNvSpPr>
          <p:nvPr>
            <p:ph idx="1"/>
          </p:nvPr>
        </p:nvSpPr>
        <p:spPr/>
        <p:txBody>
          <a:bodyPr/>
          <a:lstStyle/>
          <a:p>
            <a:pPr algn="r" rtl="1"/>
            <a:r>
              <a:rPr lang="fa-IR" dirty="0"/>
              <a:t>1.تکنیک توجه مثبت :یعنی توجه با لبخند (گاز دادن اتومبیل )</a:t>
            </a:r>
          </a:p>
          <a:p>
            <a:pPr algn="r" rtl="1"/>
            <a:r>
              <a:rPr lang="fa-IR" dirty="0"/>
              <a:t>2. تکنیک بیان خوشحالی (پسرم این کارتو منو خوشحال کرد )(تشویق زیاد مثل گاز دادن زیاد در رانندگی است و ممکنه به تصادف منجر شود همینطور تشویقی که آگاهی ندهد و کودک نداند بابت چه چیزی تشویق می شود موثر نیست )</a:t>
            </a:r>
          </a:p>
          <a:p>
            <a:pPr algn="r" rtl="1"/>
            <a:r>
              <a:rPr lang="fa-IR" dirty="0"/>
              <a:t>3. تشویق توصیفی </a:t>
            </a:r>
            <a:r>
              <a:rPr lang="fa-IR" dirty="0">
                <a:sym typeface="Wingdings" panose="05000000000000000000" pitchFamily="2" charset="2"/>
              </a:rPr>
              <a:t>(توصیف رفتار )</a:t>
            </a:r>
          </a:p>
          <a:p>
            <a:pPr algn="r" rtl="1"/>
            <a:r>
              <a:rPr lang="fa-IR" dirty="0">
                <a:sym typeface="Wingdings" panose="05000000000000000000" pitchFamily="2" charset="2"/>
              </a:rPr>
              <a:t>ترکیب تشویق توصیفی و بیان خوشحالی :پسرم وقتی می بینم اول مشقات رو نوشتی و بعدش داری می ری بازی خیلی خوشحال می شوم . </a:t>
            </a:r>
          </a:p>
          <a:p>
            <a:pPr algn="r" rtl="1"/>
            <a:endParaRPr lang="fa-IR" dirty="0"/>
          </a:p>
        </p:txBody>
      </p:sp>
    </p:spTree>
    <p:extLst>
      <p:ext uri="{BB962C8B-B14F-4D97-AF65-F5344CB8AC3E}">
        <p14:creationId xmlns:p14="http://schemas.microsoft.com/office/powerpoint/2010/main" val="3159605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5D4FC-D5BD-48CD-AE75-A57B099C007C}"/>
              </a:ext>
            </a:extLst>
          </p:cNvPr>
          <p:cNvSpPr>
            <a:spLocks noGrp="1"/>
          </p:cNvSpPr>
          <p:nvPr>
            <p:ph type="title"/>
          </p:nvPr>
        </p:nvSpPr>
        <p:spPr/>
        <p:txBody>
          <a:bodyPr/>
          <a:lstStyle/>
          <a:p>
            <a:pPr algn="ctr" rtl="1"/>
            <a:r>
              <a:rPr lang="fa-IR" dirty="0"/>
              <a:t>تاکتیک پیشگیری از تنبیه </a:t>
            </a:r>
            <a:endParaRPr lang="en-US" dirty="0"/>
          </a:p>
        </p:txBody>
      </p:sp>
      <p:sp>
        <p:nvSpPr>
          <p:cNvPr id="3" name="Content Placeholder 2">
            <a:extLst>
              <a:ext uri="{FF2B5EF4-FFF2-40B4-BE49-F238E27FC236}">
                <a16:creationId xmlns:a16="http://schemas.microsoft.com/office/drawing/2014/main" id="{EC230364-5D68-4595-B3E9-B97236549243}"/>
              </a:ext>
            </a:extLst>
          </p:cNvPr>
          <p:cNvSpPr>
            <a:spLocks noGrp="1"/>
          </p:cNvSpPr>
          <p:nvPr>
            <p:ph idx="1"/>
          </p:nvPr>
        </p:nvSpPr>
        <p:spPr/>
        <p:txBody>
          <a:bodyPr/>
          <a:lstStyle/>
          <a:p>
            <a:pPr algn="r"/>
            <a:r>
              <a:rPr lang="fa-IR" dirty="0"/>
              <a:t>یعنی کاری کنیم که لزومی به تنبیه نباشد و کار به جاهای باریک نکشد . اگر می خواهیم ماشین به مسیری نرود ترمز می کنیم (تنبیه). برای پیشگیری از تنبیه و جلوگیری از تنبیه (ترمز محکم )کافیه به موقع گاز ندهیم . </a:t>
            </a:r>
          </a:p>
          <a:p>
            <a:pPr algn="r"/>
            <a:r>
              <a:rPr lang="fa-IR" dirty="0"/>
              <a:t>1. تکنیک بی توجهی ساده (به کار نادرست توجهی نمی کنیم )</a:t>
            </a:r>
          </a:p>
          <a:p>
            <a:pPr algn="r"/>
            <a:r>
              <a:rPr lang="fa-IR" dirty="0"/>
              <a:t>2. تکنیک بی توجهی فعال (درحین بی توجهی به کاری که نمی پسندیم به کاری که می خواهیم انجام دهد توجه می کنیم و به او اگاهی می دهیم . یعتی کار نداریم وفرمان را به سمت مسیر مناسب چرخاندیم . </a:t>
            </a:r>
          </a:p>
          <a:p>
            <a:pPr algn="r"/>
            <a:r>
              <a:rPr lang="fa-IR" dirty="0"/>
              <a:t>3. بی توجهی فعال با تشویق توصیفی (بچه درحال رفتن به مدرسه است برمیگردد و دفتر مشق خودش را برمی دارد . )</a:t>
            </a:r>
          </a:p>
          <a:p>
            <a:pPr algn="r"/>
            <a:r>
              <a:rPr lang="fa-IR" dirty="0"/>
              <a:t>بچه رو به مادر :نزدیک بود دفتر مشقم یادم بره </a:t>
            </a:r>
          </a:p>
          <a:p>
            <a:pPr algn="r"/>
            <a:r>
              <a:rPr lang="fa-IR" dirty="0"/>
              <a:t>مادر با لبخند :خیلی به موقع یادت افتاد </a:t>
            </a:r>
          </a:p>
          <a:p>
            <a:pPr algn="r"/>
            <a:r>
              <a:rPr lang="fa-IR" dirty="0"/>
              <a:t>4. بی توجهی فعال با قاطعیت با تکنیک سوزن گیر کرده </a:t>
            </a:r>
          </a:p>
        </p:txBody>
      </p:sp>
    </p:spTree>
    <p:extLst>
      <p:ext uri="{BB962C8B-B14F-4D97-AF65-F5344CB8AC3E}">
        <p14:creationId xmlns:p14="http://schemas.microsoft.com/office/powerpoint/2010/main" val="428088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78393-7275-4A9A-A31E-730E13AD5940}"/>
              </a:ext>
            </a:extLst>
          </p:cNvPr>
          <p:cNvSpPr>
            <a:spLocks noGrp="1"/>
          </p:cNvSpPr>
          <p:nvPr>
            <p:ph type="title"/>
          </p:nvPr>
        </p:nvSpPr>
        <p:spPr/>
        <p:txBody>
          <a:bodyPr>
            <a:normAutofit/>
          </a:bodyPr>
          <a:lstStyle/>
          <a:p>
            <a:pPr algn="r" rtl="1"/>
            <a:r>
              <a:rPr lang="fa-IR" sz="3600" dirty="0"/>
              <a:t>ازنظر پیاژه مراحل شناختی دربچه ها چند مرحله دارد؟</a:t>
            </a:r>
            <a:endParaRPr lang="en-US" sz="3600" dirty="0"/>
          </a:p>
        </p:txBody>
      </p:sp>
      <p:sp>
        <p:nvSpPr>
          <p:cNvPr id="3" name="Content Placeholder 2">
            <a:extLst>
              <a:ext uri="{FF2B5EF4-FFF2-40B4-BE49-F238E27FC236}">
                <a16:creationId xmlns:a16="http://schemas.microsoft.com/office/drawing/2014/main" id="{4A9EF5E8-490B-423E-88BB-5F1C04056B70}"/>
              </a:ext>
            </a:extLst>
          </p:cNvPr>
          <p:cNvSpPr>
            <a:spLocks noGrp="1"/>
          </p:cNvSpPr>
          <p:nvPr>
            <p:ph idx="1"/>
          </p:nvPr>
        </p:nvSpPr>
        <p:spPr/>
        <p:txBody>
          <a:bodyPr/>
          <a:lstStyle/>
          <a:p>
            <a:pPr algn="r" rtl="1"/>
            <a:r>
              <a:rPr lang="fa-IR" dirty="0"/>
              <a:t>1. مرحله حسی و حرکتی :بچه ها دریک سال اول حرکت بازتابی دارند . از طریق مکیدن و گوش کردن و چنگ زدن میخواهند دنیا را بشناسند . </a:t>
            </a:r>
          </a:p>
          <a:p>
            <a:pPr algn="r" rtl="1"/>
            <a:r>
              <a:rPr lang="fa-IR" dirty="0"/>
              <a:t>2. ثبات شی :از مهم ترین مرحله است که بچه ها متوجه می شوند که دیده نشدن اشیاءبه معنای نبودن آن ها نیست . و یاد می گیرند که اشیاءاشخاص اسمی دارند کودک در 18ماهگی به این رشد شناختی می رسد . </a:t>
            </a:r>
          </a:p>
          <a:p>
            <a:pPr algn="r" rtl="1"/>
            <a:r>
              <a:rPr lang="fa-IR" dirty="0"/>
              <a:t>3.یاد می گیرند از اشیاءو اشخاص مجزا هستند و این را از 9ماهگی یاد می گیرند . </a:t>
            </a:r>
          </a:p>
          <a:p>
            <a:pPr algn="r" rtl="1"/>
            <a:r>
              <a:rPr lang="fa-IR" dirty="0"/>
              <a:t>4. روابط علت و معلولی را درک می کنند و اجسام دور و ور دست می زنند </a:t>
            </a:r>
          </a:p>
          <a:p>
            <a:pPr algn="r" rtl="1"/>
            <a:r>
              <a:rPr lang="fa-IR" dirty="0"/>
              <a:t>5.رشد جسمی چمشگیری دارند . </a:t>
            </a:r>
          </a:p>
          <a:p>
            <a:pPr algn="r" rtl="1"/>
            <a:r>
              <a:rPr lang="fa-IR" dirty="0"/>
              <a:t>6. فعالیت حرکتی مثل خزیدن و راه رفتن یاد می گیرند . </a:t>
            </a:r>
          </a:p>
          <a:p>
            <a:pPr algn="r" rtl="1"/>
            <a:r>
              <a:rPr lang="fa-IR" dirty="0"/>
              <a:t>7. زبان اموزی دران ها ایجاد می شود  </a:t>
            </a:r>
          </a:p>
          <a:p>
            <a:pPr algn="r" rtl="1"/>
            <a:endParaRPr lang="fa-IR" dirty="0"/>
          </a:p>
          <a:p>
            <a:pPr algn="r" rtl="1"/>
            <a:endParaRPr lang="en-US" dirty="0"/>
          </a:p>
        </p:txBody>
      </p:sp>
    </p:spTree>
    <p:extLst>
      <p:ext uri="{BB962C8B-B14F-4D97-AF65-F5344CB8AC3E}">
        <p14:creationId xmlns:p14="http://schemas.microsoft.com/office/powerpoint/2010/main" val="3264858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57C8D-D5C9-4BE7-9A62-E39D0D21C13B}"/>
              </a:ext>
            </a:extLst>
          </p:cNvPr>
          <p:cNvSpPr>
            <a:spLocks noGrp="1"/>
          </p:cNvSpPr>
          <p:nvPr>
            <p:ph type="title"/>
          </p:nvPr>
        </p:nvSpPr>
        <p:spPr/>
        <p:txBody>
          <a:bodyPr/>
          <a:lstStyle/>
          <a:p>
            <a:pPr algn="ctr" rtl="1"/>
            <a:r>
              <a:rPr lang="fa-IR" dirty="0"/>
              <a:t>تاکتیک تنبیه</a:t>
            </a:r>
            <a:endParaRPr lang="en-US" dirty="0"/>
          </a:p>
        </p:txBody>
      </p:sp>
      <p:sp>
        <p:nvSpPr>
          <p:cNvPr id="3" name="Content Placeholder 2">
            <a:extLst>
              <a:ext uri="{FF2B5EF4-FFF2-40B4-BE49-F238E27FC236}">
                <a16:creationId xmlns:a16="http://schemas.microsoft.com/office/drawing/2014/main" id="{A1F08537-7FB0-4366-A7AC-B763F4E0ABDE}"/>
              </a:ext>
            </a:extLst>
          </p:cNvPr>
          <p:cNvSpPr>
            <a:spLocks noGrp="1"/>
          </p:cNvSpPr>
          <p:nvPr>
            <p:ph idx="1"/>
          </p:nvPr>
        </p:nvSpPr>
        <p:spPr/>
        <p:txBody>
          <a:bodyPr/>
          <a:lstStyle/>
          <a:p>
            <a:pPr algn="r" rtl="1"/>
            <a:endParaRPr lang="fa-IR" dirty="0"/>
          </a:p>
          <a:p>
            <a:pPr algn="r" rtl="1"/>
            <a:r>
              <a:rPr lang="fa-IR" dirty="0"/>
              <a:t>1. تکنیک انگشت قاطعیت (توصیف موضوع و اشاره با انگشت اشاره دست )</a:t>
            </a:r>
          </a:p>
          <a:p>
            <a:pPr algn="r" rtl="1"/>
            <a:r>
              <a:rPr lang="fa-IR" dirty="0"/>
              <a:t>2. تکنیک تنبیه جبرانی :یعنی تنبیه کردن با جبران رفتار نادرست </a:t>
            </a:r>
          </a:p>
          <a:p>
            <a:pPr algn="r" rtl="1"/>
            <a:r>
              <a:rPr lang="fa-IR" dirty="0"/>
              <a:t>3. تکنیک تنبیه نتیجه ای :مثلا اتاقش را مرتب نکرده یک روز حق استفاده از اتاقش را ندارد .</a:t>
            </a:r>
          </a:p>
          <a:p>
            <a:pPr algn="r" rtl="1"/>
            <a:r>
              <a:rPr lang="fa-IR" dirty="0"/>
              <a:t>4. تکنیک محرومیت موقت </a:t>
            </a:r>
          </a:p>
          <a:p>
            <a:pPr algn="r" rtl="1"/>
            <a:r>
              <a:rPr lang="fa-IR" dirty="0"/>
              <a:t>مرحله اول :توضیح رفتار نادرست     مرحله دوم :توضیح درمورد رفتار نادرست             مرحله سوم :همراهی او تا محل مورد نظر              مرحله چهارم انتظار برای پایان مدت زمان             مرحله پنجم :تشویق توصیفی (ممنون که 3 دقیقه را تحمل کردی )</a:t>
            </a:r>
            <a:endParaRPr lang="en-US" dirty="0"/>
          </a:p>
        </p:txBody>
      </p:sp>
    </p:spTree>
    <p:extLst>
      <p:ext uri="{BB962C8B-B14F-4D97-AF65-F5344CB8AC3E}">
        <p14:creationId xmlns:p14="http://schemas.microsoft.com/office/powerpoint/2010/main" val="1697217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71801-5B28-4373-8AEB-08D64F06C95B}"/>
              </a:ext>
            </a:extLst>
          </p:cNvPr>
          <p:cNvSpPr>
            <a:spLocks noGrp="1"/>
          </p:cNvSpPr>
          <p:nvPr>
            <p:ph type="title"/>
          </p:nvPr>
        </p:nvSpPr>
        <p:spPr/>
        <p:txBody>
          <a:bodyPr>
            <a:normAutofit/>
          </a:bodyPr>
          <a:lstStyle/>
          <a:p>
            <a:pPr algn="ctr"/>
            <a:br>
              <a:rPr lang="fa-IR" dirty="0"/>
            </a:br>
            <a:endParaRPr lang="en-US" dirty="0"/>
          </a:p>
        </p:txBody>
      </p:sp>
      <p:sp>
        <p:nvSpPr>
          <p:cNvPr id="3" name="Content Placeholder 2">
            <a:extLst>
              <a:ext uri="{FF2B5EF4-FFF2-40B4-BE49-F238E27FC236}">
                <a16:creationId xmlns:a16="http://schemas.microsoft.com/office/drawing/2014/main" id="{B194EF92-2009-4665-A7B5-00E6908CB573}"/>
              </a:ext>
            </a:extLst>
          </p:cNvPr>
          <p:cNvSpPr>
            <a:spLocks noGrp="1"/>
          </p:cNvSpPr>
          <p:nvPr>
            <p:ph idx="1"/>
          </p:nvPr>
        </p:nvSpPr>
        <p:spPr/>
        <p:txBody>
          <a:bodyPr>
            <a:normAutofit/>
          </a:bodyPr>
          <a:lstStyle/>
          <a:p>
            <a:pPr algn="ctr" rtl="1"/>
            <a:r>
              <a:rPr lang="fa-IR" sz="4800" dirty="0"/>
              <a:t>تاکتیک استقلال :</a:t>
            </a:r>
          </a:p>
          <a:p>
            <a:pPr algn="r" rtl="1"/>
            <a:r>
              <a:rPr lang="fa-IR" dirty="0"/>
              <a:t>لازمه استقلال تصمیم گیری است (پرسیدن –فکرکردن-انتخاب کردن )</a:t>
            </a:r>
          </a:p>
          <a:p>
            <a:pPr algn="r" rtl="1"/>
            <a:r>
              <a:rPr lang="fa-IR" dirty="0"/>
              <a:t>اجازه بدهیم تبعات تصمیمش را تحمل کند . این مسئله او را برای تصمیمات بزرگتر آماده می کند . </a:t>
            </a:r>
          </a:p>
          <a:p>
            <a:pPr algn="r" rtl="1"/>
            <a:r>
              <a:rPr lang="fa-IR" dirty="0"/>
              <a:t>1. تکنیک از کی بپرسم </a:t>
            </a:r>
          </a:p>
          <a:p>
            <a:pPr algn="r" rtl="1"/>
            <a:r>
              <a:rPr lang="fa-IR" dirty="0"/>
              <a:t>2. خودت چی فکر می کنی ؟(بابا بچه ها ازکجا به دنیا می ایند ؟خودت چی فکر میکنی ؟)</a:t>
            </a:r>
          </a:p>
          <a:p>
            <a:pPr algn="r" rtl="1"/>
            <a:r>
              <a:rPr lang="fa-IR" dirty="0"/>
              <a:t>3. تکنیک انتخاب (پسرم کی آماده ای بری حموم الان یا نیم ساعت دیگ ؟</a:t>
            </a:r>
          </a:p>
          <a:p>
            <a:pPr algn="r" rtl="1"/>
            <a:r>
              <a:rPr lang="fa-IR" dirty="0"/>
              <a:t>4. تکنیک حل مسئله (مشخص کردن مشکل –همدردی با او و طرفهای درگیر درمشکل – همفکری و پیدا کردن راه حل های قابل قبول –ارزیابی همه نظرات –انتخاب بهترین راه حل – همفکری در مورد نحوه اجرا</a:t>
            </a:r>
            <a:endParaRPr lang="en-US" dirty="0"/>
          </a:p>
        </p:txBody>
      </p:sp>
    </p:spTree>
    <p:extLst>
      <p:ext uri="{BB962C8B-B14F-4D97-AF65-F5344CB8AC3E}">
        <p14:creationId xmlns:p14="http://schemas.microsoft.com/office/powerpoint/2010/main" val="3786079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1924B-5BEE-47DE-81C0-F5D0AB427E6D}"/>
              </a:ext>
            </a:extLst>
          </p:cNvPr>
          <p:cNvSpPr>
            <a:spLocks noGrp="1"/>
          </p:cNvSpPr>
          <p:nvPr>
            <p:ph type="title"/>
          </p:nvPr>
        </p:nvSpPr>
        <p:spPr/>
        <p:txBody>
          <a:bodyPr/>
          <a:lstStyle/>
          <a:p>
            <a:pPr algn="ctr"/>
            <a:r>
              <a:rPr lang="fa-IR" dirty="0"/>
              <a:t>تاکتیک آگاهی </a:t>
            </a:r>
            <a:br>
              <a:rPr lang="fa-IR" dirty="0"/>
            </a:br>
            <a:endParaRPr lang="en-US" dirty="0"/>
          </a:p>
        </p:txBody>
      </p:sp>
      <p:sp>
        <p:nvSpPr>
          <p:cNvPr id="3" name="Content Placeholder 2">
            <a:extLst>
              <a:ext uri="{FF2B5EF4-FFF2-40B4-BE49-F238E27FC236}">
                <a16:creationId xmlns:a16="http://schemas.microsoft.com/office/drawing/2014/main" id="{12396610-D05F-4436-AC28-C2CD7C1AFD11}"/>
              </a:ext>
            </a:extLst>
          </p:cNvPr>
          <p:cNvSpPr>
            <a:spLocks noGrp="1"/>
          </p:cNvSpPr>
          <p:nvPr>
            <p:ph idx="1"/>
          </p:nvPr>
        </p:nvSpPr>
        <p:spPr/>
        <p:txBody>
          <a:bodyPr>
            <a:normAutofit lnSpcReduction="10000"/>
          </a:bodyPr>
          <a:lstStyle/>
          <a:p>
            <a:pPr algn="r" rtl="1"/>
            <a:r>
              <a:rPr lang="fa-IR" dirty="0"/>
              <a:t>آگاهی دادن به معنی گفتن نیست به معنی فهموندن </a:t>
            </a:r>
          </a:p>
          <a:p>
            <a:pPr algn="r" rtl="1"/>
            <a:r>
              <a:rPr lang="fa-IR" dirty="0"/>
              <a:t>1. تکنیک آگاهی ساده :(مبل جای پریدن نیست . میخوای بازی کنی برو تو حیاط )</a:t>
            </a:r>
          </a:p>
          <a:p>
            <a:pPr algn="r" rtl="1"/>
            <a:r>
              <a:rPr lang="fa-IR" dirty="0"/>
              <a:t>2. تکنیک وضوح </a:t>
            </a:r>
            <a:r>
              <a:rPr lang="fa-IR" dirty="0">
                <a:sym typeface="Wingdings" panose="05000000000000000000" pitchFamily="2" charset="2"/>
              </a:rPr>
              <a:t>وگرنه دچار سوئ تفاهم می شوند </a:t>
            </a:r>
          </a:p>
          <a:p>
            <a:pPr algn="r" rtl="1"/>
            <a:r>
              <a:rPr lang="fa-IR" dirty="0">
                <a:sym typeface="Wingdings" panose="05000000000000000000" pitchFamily="2" charset="2"/>
              </a:rPr>
              <a:t>3. تکنیک بیان احساس و بیان عصبانیت :</a:t>
            </a:r>
          </a:p>
          <a:p>
            <a:pPr algn="r" rtl="1"/>
            <a:r>
              <a:rPr lang="fa-IR" dirty="0">
                <a:sym typeface="Wingdings" panose="05000000000000000000" pitchFamily="2" charset="2"/>
              </a:rPr>
              <a:t>4. بیان خواسته :</a:t>
            </a:r>
          </a:p>
          <a:p>
            <a:pPr algn="r" rtl="1"/>
            <a:r>
              <a:rPr lang="fa-IR" dirty="0">
                <a:sym typeface="Wingdings" panose="05000000000000000000" pitchFamily="2" charset="2"/>
              </a:rPr>
              <a:t>5. بیان انتظار (پسرم ما ازت انتظار داریم قبل از غذا خوردن دستهایت را بشوری )</a:t>
            </a:r>
          </a:p>
          <a:p>
            <a:pPr algn="r" rtl="1"/>
            <a:r>
              <a:rPr lang="fa-IR" dirty="0">
                <a:sym typeface="Wingdings" panose="05000000000000000000" pitchFamily="2" charset="2"/>
              </a:rPr>
              <a:t>6. بیان قانون (وقتی وارد جمع شدی باید سلام کنی این یه قانونه )</a:t>
            </a:r>
          </a:p>
          <a:p>
            <a:pPr algn="r" rtl="1"/>
            <a:r>
              <a:rPr lang="fa-IR" dirty="0">
                <a:sym typeface="Wingdings" panose="05000000000000000000" pitchFamily="2" charset="2"/>
              </a:rPr>
              <a:t>7. بیان تشکر و عذرخواهی </a:t>
            </a:r>
          </a:p>
          <a:p>
            <a:pPr algn="r" rtl="1"/>
            <a:r>
              <a:rPr lang="fa-IR" dirty="0">
                <a:sym typeface="Wingdings" panose="05000000000000000000" pitchFamily="2" charset="2"/>
              </a:rPr>
              <a:t>8. خلاصه کردن (پسر :می گن پسر عقب مانده ذهنی است و نباید مسخره اش کرد . پدر :پس عقب مانده های ذهنی رو نباید مسخره کرد این کار خیلی بدیه آره ؟</a:t>
            </a:r>
            <a:endParaRPr lang="en-US" dirty="0"/>
          </a:p>
        </p:txBody>
      </p:sp>
    </p:spTree>
    <p:extLst>
      <p:ext uri="{BB962C8B-B14F-4D97-AF65-F5344CB8AC3E}">
        <p14:creationId xmlns:p14="http://schemas.microsoft.com/office/powerpoint/2010/main" val="2874945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2C4CA-3AC0-4F31-AAC0-E1AD261C28AB}"/>
              </a:ext>
            </a:extLst>
          </p:cNvPr>
          <p:cNvSpPr>
            <a:spLocks noGrp="1"/>
          </p:cNvSpPr>
          <p:nvPr>
            <p:ph type="title"/>
          </p:nvPr>
        </p:nvSpPr>
        <p:spPr>
          <a:xfrm flipH="1" flipV="1">
            <a:off x="583096" y="185530"/>
            <a:ext cx="514184" cy="10107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FEFA266-FED3-4652-8D36-2838B5FD17EB}"/>
              </a:ext>
            </a:extLst>
          </p:cNvPr>
          <p:cNvSpPr>
            <a:spLocks noGrp="1"/>
          </p:cNvSpPr>
          <p:nvPr>
            <p:ph idx="1"/>
          </p:nvPr>
        </p:nvSpPr>
        <p:spPr/>
        <p:txBody>
          <a:bodyPr/>
          <a:lstStyle/>
          <a:p>
            <a:pPr algn="r" rtl="1"/>
            <a:r>
              <a:rPr lang="fa-IR" dirty="0"/>
              <a:t>9. تکنیک منشی (برای آگاهی دادن به کار می رود یعنی به بچه کمک می کنیم تا روال منطقی اتفاقات رو بهتر بفهمه اینطوری بهتر آگاهی پیدا می کنه که چی باعث چی شده یا می شد .)</a:t>
            </a:r>
          </a:p>
          <a:p>
            <a:pPr algn="r" rtl="1"/>
            <a:endParaRPr lang="fa-IR" dirty="0"/>
          </a:p>
          <a:p>
            <a:pPr algn="r" rtl="1"/>
            <a:r>
              <a:rPr lang="fa-IR" dirty="0"/>
              <a:t>10. گوش کردن ساده :آهان –اره و گوش کردن فعال (تکرار و تفسیر حرفهای او </a:t>
            </a:r>
          </a:p>
          <a:p>
            <a:pPr algn="r" rtl="1"/>
            <a:endParaRPr lang="en-US" dirty="0"/>
          </a:p>
        </p:txBody>
      </p:sp>
    </p:spTree>
    <p:extLst>
      <p:ext uri="{BB962C8B-B14F-4D97-AF65-F5344CB8AC3E}">
        <p14:creationId xmlns:p14="http://schemas.microsoft.com/office/powerpoint/2010/main" val="3865311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1262A-6FCF-4160-9EA0-2BD94AA391EF}"/>
              </a:ext>
            </a:extLst>
          </p:cNvPr>
          <p:cNvSpPr>
            <a:spLocks noGrp="1"/>
          </p:cNvSpPr>
          <p:nvPr>
            <p:ph type="title"/>
          </p:nvPr>
        </p:nvSpPr>
        <p:spPr/>
        <p:txBody>
          <a:bodyPr/>
          <a:lstStyle/>
          <a:p>
            <a:pPr algn="ctr" rtl="1"/>
            <a:r>
              <a:rPr lang="fa-IR" dirty="0"/>
              <a:t>خطاهای فرزند پروری</a:t>
            </a:r>
            <a:br>
              <a:rPr lang="fa-IR" dirty="0"/>
            </a:br>
            <a:endParaRPr lang="en-US" dirty="0"/>
          </a:p>
        </p:txBody>
      </p:sp>
      <p:sp>
        <p:nvSpPr>
          <p:cNvPr id="3" name="Content Placeholder 2">
            <a:extLst>
              <a:ext uri="{FF2B5EF4-FFF2-40B4-BE49-F238E27FC236}">
                <a16:creationId xmlns:a16="http://schemas.microsoft.com/office/drawing/2014/main" id="{CA6571C8-5644-42C1-BC9E-B0FC393BBD5A}"/>
              </a:ext>
            </a:extLst>
          </p:cNvPr>
          <p:cNvSpPr>
            <a:spLocks noGrp="1"/>
          </p:cNvSpPr>
          <p:nvPr>
            <p:ph idx="1"/>
          </p:nvPr>
        </p:nvSpPr>
        <p:spPr/>
        <p:txBody>
          <a:bodyPr/>
          <a:lstStyle/>
          <a:p>
            <a:pPr algn="r" rtl="1"/>
            <a:r>
              <a:rPr lang="fa-IR" dirty="0"/>
              <a:t>1. خطای تو بدی (سرزنش دیگران )</a:t>
            </a:r>
          </a:p>
          <a:p>
            <a:pPr algn="r" rtl="1"/>
            <a:r>
              <a:rPr lang="fa-IR" dirty="0"/>
              <a:t>2. خطای تو مهم نیستی (چی ؟این غذا رو دوست نداری ؟خیلی خوشمزه است بابا خیلی دوست داره )</a:t>
            </a:r>
          </a:p>
          <a:p>
            <a:pPr algn="r" rtl="1"/>
            <a:r>
              <a:rPr lang="fa-IR" dirty="0"/>
              <a:t>3. خطای انتظار (ازبچه انتظار داریم خوب باشد نه از خودمان و خودمان تلاش می کنیم .</a:t>
            </a:r>
          </a:p>
          <a:p>
            <a:pPr algn="r" rtl="1"/>
            <a:r>
              <a:rPr lang="fa-IR" dirty="0"/>
              <a:t>4. خطای نادیده گرفتن (بچه را نمی بینم . احساس و سلیقه و علاقه او را نمی بینیم . بچه ای که </a:t>
            </a:r>
            <a:r>
              <a:rPr lang="en-US" dirty="0"/>
              <a:t>TV</a:t>
            </a:r>
            <a:r>
              <a:rPr lang="fa-IR" dirty="0"/>
              <a:t>می بیند و اصرار می کنیم شام بخورد . </a:t>
            </a:r>
          </a:p>
          <a:p>
            <a:pPr algn="r" rtl="1"/>
            <a:r>
              <a:rPr lang="fa-IR" dirty="0"/>
              <a:t>5. خطای سوئ استفاده از قدرت </a:t>
            </a:r>
          </a:p>
          <a:p>
            <a:pPr algn="r" rtl="1"/>
            <a:r>
              <a:rPr lang="fa-IR" dirty="0"/>
              <a:t>6. خطای دخالت (به جای کودک جواب می دهیم )</a:t>
            </a:r>
          </a:p>
          <a:p>
            <a:pPr algn="r" rtl="1"/>
            <a:r>
              <a:rPr lang="fa-IR" dirty="0"/>
              <a:t>7. خطای دروغ (می گم لولو بخورتت –اگه غذا نخوری دوست ندارم </a:t>
            </a:r>
          </a:p>
          <a:p>
            <a:pPr algn="r" rtl="1"/>
            <a:r>
              <a:rPr lang="fa-IR" dirty="0"/>
              <a:t>8. </a:t>
            </a:r>
            <a:r>
              <a:rPr lang="fa-IR"/>
              <a:t>خطای اختلاف والدین (وقتی پدرو مادر به هم بد می گویند ) و خطای برچسب (تنبل )آشکار و پنهان </a:t>
            </a:r>
          </a:p>
          <a:p>
            <a:pPr algn="r" rtl="1"/>
            <a:endParaRPr lang="en-US" dirty="0"/>
          </a:p>
        </p:txBody>
      </p:sp>
    </p:spTree>
    <p:extLst>
      <p:ext uri="{BB962C8B-B14F-4D97-AF65-F5344CB8AC3E}">
        <p14:creationId xmlns:p14="http://schemas.microsoft.com/office/powerpoint/2010/main" val="288247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4DD41-4E9A-4D3B-9B74-84AD195A7031}"/>
              </a:ext>
            </a:extLst>
          </p:cNvPr>
          <p:cNvSpPr>
            <a:spLocks noGrp="1"/>
          </p:cNvSpPr>
          <p:nvPr>
            <p:ph type="title"/>
          </p:nvPr>
        </p:nvSpPr>
        <p:spPr/>
        <p:txBody>
          <a:bodyPr/>
          <a:lstStyle/>
          <a:p>
            <a:pPr algn="ctr" rtl="1"/>
            <a:r>
              <a:rPr lang="fa-IR" dirty="0"/>
              <a:t>انواع دلبستگی </a:t>
            </a:r>
            <a:endParaRPr lang="en-US" dirty="0"/>
          </a:p>
        </p:txBody>
      </p:sp>
      <p:sp>
        <p:nvSpPr>
          <p:cNvPr id="3" name="Content Placeholder 2">
            <a:extLst>
              <a:ext uri="{FF2B5EF4-FFF2-40B4-BE49-F238E27FC236}">
                <a16:creationId xmlns:a16="http://schemas.microsoft.com/office/drawing/2014/main" id="{0282727D-1D16-414F-94D7-C05F60C52926}"/>
              </a:ext>
            </a:extLst>
          </p:cNvPr>
          <p:cNvSpPr>
            <a:spLocks noGrp="1"/>
          </p:cNvSpPr>
          <p:nvPr>
            <p:ph idx="1"/>
          </p:nvPr>
        </p:nvSpPr>
        <p:spPr/>
        <p:txBody>
          <a:bodyPr/>
          <a:lstStyle/>
          <a:p>
            <a:pPr algn="r" rtl="1"/>
            <a:r>
              <a:rPr lang="fa-IR" dirty="0"/>
              <a:t>دلبستگی ایمن :نیاز های کودک به موقع برآورده شود . </a:t>
            </a:r>
          </a:p>
          <a:p>
            <a:pPr algn="r" rtl="1"/>
            <a:r>
              <a:rPr lang="fa-IR" dirty="0"/>
              <a:t>دلبستگی ناایمن :</a:t>
            </a:r>
          </a:p>
          <a:p>
            <a:pPr algn="r" rtl="1"/>
            <a:r>
              <a:rPr lang="fa-IR" dirty="0"/>
              <a:t>1. اضطرابی :همیشه میترسه والدین خودرا از دست بدهد . </a:t>
            </a:r>
          </a:p>
          <a:p>
            <a:pPr algn="r" rtl="1"/>
            <a:r>
              <a:rPr lang="fa-IR" dirty="0"/>
              <a:t>2. دلبستگی اجتنابی :اجتناب نسبت به والدین </a:t>
            </a:r>
          </a:p>
          <a:p>
            <a:pPr algn="r" rtl="1"/>
            <a:r>
              <a:rPr lang="fa-IR" dirty="0"/>
              <a:t>3. دلبستگی دوسوگرا :والد هست سمتش نمیره . والد نیست بی تابی می کند .</a:t>
            </a:r>
          </a:p>
          <a:p>
            <a:pPr algn="r" rtl="1"/>
            <a:r>
              <a:rPr lang="fa-IR" dirty="0"/>
              <a:t>والدی میتواند دلبستگی ایمن را ایجاد کند که به نیازهای خودش هم اهمیت بدهد .</a:t>
            </a:r>
          </a:p>
        </p:txBody>
      </p:sp>
      <p:sp>
        <p:nvSpPr>
          <p:cNvPr id="4" name="Rectangle 3">
            <a:extLst>
              <a:ext uri="{FF2B5EF4-FFF2-40B4-BE49-F238E27FC236}">
                <a16:creationId xmlns:a16="http://schemas.microsoft.com/office/drawing/2014/main" id="{B2C9CDF1-E9E5-417C-B94E-C687B919D92F}"/>
              </a:ext>
            </a:extLst>
          </p:cNvPr>
          <p:cNvSpPr/>
          <p:nvPr/>
        </p:nvSpPr>
        <p:spPr>
          <a:xfrm flipH="1">
            <a:off x="11094720" y="1845734"/>
            <a:ext cx="6096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635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1145C-C3C6-4334-AB07-D10D1911444B}"/>
              </a:ext>
            </a:extLst>
          </p:cNvPr>
          <p:cNvSpPr>
            <a:spLocks noGrp="1"/>
          </p:cNvSpPr>
          <p:nvPr>
            <p:ph type="title"/>
          </p:nvPr>
        </p:nvSpPr>
        <p:spPr>
          <a:xfrm flipH="1" flipV="1">
            <a:off x="914400" y="145774"/>
            <a:ext cx="182880" cy="140829"/>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3DCCD869-0036-438C-9635-02A9A16F432F}"/>
              </a:ext>
            </a:extLst>
          </p:cNvPr>
          <p:cNvSpPr>
            <a:spLocks noGrp="1"/>
          </p:cNvSpPr>
          <p:nvPr>
            <p:ph idx="1"/>
          </p:nvPr>
        </p:nvSpPr>
        <p:spPr>
          <a:xfrm>
            <a:off x="1097279" y="662609"/>
            <a:ext cx="10591137" cy="5206485"/>
          </a:xfrm>
        </p:spPr>
        <p:txBody>
          <a:bodyPr/>
          <a:lstStyle/>
          <a:p>
            <a:pPr algn="r" rtl="1"/>
            <a:r>
              <a:rPr lang="fa-IR" dirty="0"/>
              <a:t>سن دلبستگی کودک از 6 ماهگی تا 2سالگی است حالا کودک در 2 سال اول زندگی طوری زندگی کند که محیط همیشه درحال تغییر باشد . پدر ومادر همیشه درحال تنش باشند .</a:t>
            </a:r>
          </a:p>
          <a:p>
            <a:pPr algn="r" rtl="1"/>
            <a:endParaRPr lang="fa-IR" dirty="0"/>
          </a:p>
          <a:p>
            <a:pPr algn="r" rtl="1"/>
            <a:endParaRPr lang="fa-IR" dirty="0"/>
          </a:p>
          <a:p>
            <a:pPr algn="r" rtl="1"/>
            <a:r>
              <a:rPr lang="fa-IR" dirty="0"/>
              <a:t>اشیائ انتقالی :مهارت گرفتن اشیاءانتقالی </a:t>
            </a:r>
          </a:p>
          <a:p>
            <a:pPr algn="r" rtl="1"/>
            <a:r>
              <a:rPr lang="fa-IR" dirty="0"/>
              <a:t>بازگشت </a:t>
            </a:r>
            <a:r>
              <a:rPr lang="en-US" dirty="0"/>
              <a:t>:</a:t>
            </a:r>
            <a:r>
              <a:rPr lang="fa-IR" dirty="0"/>
              <a:t>اگرنیازها دریه سنی ارضا نشود کودک بازگشت دارد. درسته دلبستگی در دوران کودکی شکل می گیرد ولی درسنین بالاتر هم دلبستگی داریم. </a:t>
            </a:r>
          </a:p>
          <a:p>
            <a:pPr algn="r" rtl="1"/>
            <a:r>
              <a:rPr lang="fa-IR" dirty="0"/>
              <a:t>انگشت مکیدن :درمرحله دهانی است که جزءنیازهای یک سالگی کودک است و اگر انگشت مکیدن دارد یازیاد شیر مکیده است و یازود از او گرفته شد</a:t>
            </a:r>
          </a:p>
          <a:p>
            <a:pPr algn="r" rtl="1"/>
            <a:r>
              <a:rPr lang="fa-IR" dirty="0"/>
              <a:t>نظریه روابط ابژه :فقط مراقبت از  کودک کافی نیست بلکه ارتباط مهم است . بلکه باید ارتباط بگیرند . بچه ها تا دو سالگی نیاز به محرک شنیداری و دیداری و محرک لمسی و ..دارند. آن چیزی در ذهن بچه می ماند در ناهشیار او ماندگار و همان ارتباط است . </a:t>
            </a:r>
            <a:endParaRPr lang="en-US" dirty="0"/>
          </a:p>
        </p:txBody>
      </p:sp>
    </p:spTree>
    <p:extLst>
      <p:ext uri="{BB962C8B-B14F-4D97-AF65-F5344CB8AC3E}">
        <p14:creationId xmlns:p14="http://schemas.microsoft.com/office/powerpoint/2010/main" val="150101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3421-1E05-4EBD-AB23-FE4F87467084}"/>
              </a:ext>
            </a:extLst>
          </p:cNvPr>
          <p:cNvSpPr>
            <a:spLocks noGrp="1"/>
          </p:cNvSpPr>
          <p:nvPr>
            <p:ph type="title"/>
          </p:nvPr>
        </p:nvSpPr>
        <p:spPr/>
        <p:txBody>
          <a:bodyPr/>
          <a:lstStyle/>
          <a:p>
            <a:pPr algn="ctr" rtl="1"/>
            <a:r>
              <a:rPr lang="fa-IR" dirty="0"/>
              <a:t>بچه ها به چه دلایلی گاز می گیرند ؟</a:t>
            </a:r>
            <a:endParaRPr lang="en-US" dirty="0"/>
          </a:p>
        </p:txBody>
      </p:sp>
      <p:sp>
        <p:nvSpPr>
          <p:cNvPr id="3" name="Content Placeholder 2">
            <a:extLst>
              <a:ext uri="{FF2B5EF4-FFF2-40B4-BE49-F238E27FC236}">
                <a16:creationId xmlns:a16="http://schemas.microsoft.com/office/drawing/2014/main" id="{E319AF68-C3F8-4968-AB3E-850A200C6C77}"/>
              </a:ext>
            </a:extLst>
          </p:cNvPr>
          <p:cNvSpPr>
            <a:spLocks noGrp="1"/>
          </p:cNvSpPr>
          <p:nvPr>
            <p:ph idx="1"/>
          </p:nvPr>
        </p:nvSpPr>
        <p:spPr/>
        <p:txBody>
          <a:bodyPr/>
          <a:lstStyle/>
          <a:p>
            <a:pPr algn="r" rtl="1"/>
            <a:r>
              <a:rPr lang="fa-IR" dirty="0"/>
              <a:t>1. آزمایشی است :مثل بازی </a:t>
            </a:r>
          </a:p>
          <a:p>
            <a:pPr algn="r" rtl="1"/>
            <a:endParaRPr lang="fa-IR" dirty="0"/>
          </a:p>
          <a:p>
            <a:pPr algn="r" rtl="1"/>
            <a:r>
              <a:rPr lang="fa-IR" dirty="0"/>
              <a:t>2. از روی ناکامی :در موقعیتی قرار میگیرد که نمی تواند محیط را مدیریت کند </a:t>
            </a:r>
          </a:p>
          <a:p>
            <a:pPr algn="r" rtl="1"/>
            <a:endParaRPr lang="fa-IR" dirty="0"/>
          </a:p>
          <a:p>
            <a:pPr algn="r" rtl="1"/>
            <a:r>
              <a:rPr lang="fa-IR" dirty="0"/>
              <a:t>3. از روی احساس ضعف </a:t>
            </a:r>
          </a:p>
          <a:p>
            <a:pPr algn="r" rtl="1"/>
            <a:endParaRPr lang="fa-IR" dirty="0"/>
          </a:p>
          <a:p>
            <a:pPr algn="r" rtl="1"/>
            <a:r>
              <a:rPr lang="fa-IR" dirty="0"/>
              <a:t>4. تحت استرس شدیدی قرارمی گیرد </a:t>
            </a:r>
            <a:endParaRPr lang="en-US" dirty="0"/>
          </a:p>
        </p:txBody>
      </p:sp>
    </p:spTree>
    <p:extLst>
      <p:ext uri="{BB962C8B-B14F-4D97-AF65-F5344CB8AC3E}">
        <p14:creationId xmlns:p14="http://schemas.microsoft.com/office/powerpoint/2010/main" val="11341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40F30-D668-419B-AB53-B34B71505289}"/>
              </a:ext>
            </a:extLst>
          </p:cNvPr>
          <p:cNvSpPr>
            <a:spLocks noGrp="1"/>
          </p:cNvSpPr>
          <p:nvPr>
            <p:ph type="title"/>
          </p:nvPr>
        </p:nvSpPr>
        <p:spPr/>
        <p:txBody>
          <a:bodyPr/>
          <a:lstStyle/>
          <a:p>
            <a:pPr algn="ctr" rtl="1"/>
            <a:r>
              <a:rPr lang="fa-IR" dirty="0"/>
              <a:t>مشکلات غذا خوردن </a:t>
            </a:r>
            <a:endParaRPr lang="en-US" dirty="0"/>
          </a:p>
        </p:txBody>
      </p:sp>
      <p:sp>
        <p:nvSpPr>
          <p:cNvPr id="3" name="Content Placeholder 2">
            <a:extLst>
              <a:ext uri="{FF2B5EF4-FFF2-40B4-BE49-F238E27FC236}">
                <a16:creationId xmlns:a16="http://schemas.microsoft.com/office/drawing/2014/main" id="{8A3C6A8C-274F-4C7A-AFC1-905876A80A82}"/>
              </a:ext>
            </a:extLst>
          </p:cNvPr>
          <p:cNvSpPr>
            <a:spLocks noGrp="1"/>
          </p:cNvSpPr>
          <p:nvPr>
            <p:ph idx="1"/>
          </p:nvPr>
        </p:nvSpPr>
        <p:spPr/>
        <p:txBody>
          <a:bodyPr/>
          <a:lstStyle/>
          <a:p>
            <a:pPr algn="r"/>
            <a:r>
              <a:rPr lang="fa-IR" dirty="0"/>
              <a:t>1. برای غذا خوردن یک روال و یک ساعت مشخص تعیین کنید . </a:t>
            </a:r>
          </a:p>
          <a:p>
            <a:pPr algn="r"/>
            <a:r>
              <a:rPr lang="fa-IR" dirty="0"/>
              <a:t>2. بچه ها تا 3سال میتوانند کثیف غذا بخورند . </a:t>
            </a:r>
          </a:p>
          <a:p>
            <a:pPr algn="r"/>
            <a:endParaRPr lang="fa-IR" dirty="0"/>
          </a:p>
          <a:p>
            <a:pPr algn="r"/>
            <a:r>
              <a:rPr lang="fa-IR" dirty="0"/>
              <a:t>3. سایه سازی :بچه ای که نمی تواند با قاشق غذا بخورد شما سایه سازی می کنید وانمود میکنید که دستش را گرفته اید .</a:t>
            </a:r>
          </a:p>
          <a:p>
            <a:pPr algn="r"/>
            <a:r>
              <a:rPr lang="fa-IR" dirty="0"/>
              <a:t> </a:t>
            </a:r>
          </a:p>
          <a:p>
            <a:pPr algn="r"/>
            <a:r>
              <a:rPr lang="fa-IR" dirty="0"/>
              <a:t>4.روش محروم سازی موقت (تکنیک رفتاری ):اگربچه ای سرسفره مشکل رفتاری داشت و شروع کرد به قاشق پرت کردن و داد زدن و تف کردن و.....صندلی بچه را عقب بکشید طوری که دستش به قاشق و بشقاب نرسد و خودتون شروع کنید به غذا خوردن و اصلا نگاهش نکنید . </a:t>
            </a:r>
          </a:p>
        </p:txBody>
      </p:sp>
    </p:spTree>
    <p:extLst>
      <p:ext uri="{BB962C8B-B14F-4D97-AF65-F5344CB8AC3E}">
        <p14:creationId xmlns:p14="http://schemas.microsoft.com/office/powerpoint/2010/main" val="167312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730F-A484-4B1D-944C-F388DF025032}"/>
              </a:ext>
            </a:extLst>
          </p:cNvPr>
          <p:cNvSpPr>
            <a:spLocks noGrp="1"/>
          </p:cNvSpPr>
          <p:nvPr>
            <p:ph type="title"/>
          </p:nvPr>
        </p:nvSpPr>
        <p:spPr/>
        <p:txBody>
          <a:bodyPr/>
          <a:lstStyle/>
          <a:p>
            <a:pPr algn="ctr" rtl="1"/>
            <a:r>
              <a:rPr lang="fa-IR" dirty="0"/>
              <a:t>قانون های زیر 7 سال </a:t>
            </a:r>
            <a:endParaRPr lang="en-US" dirty="0"/>
          </a:p>
        </p:txBody>
      </p:sp>
      <p:sp>
        <p:nvSpPr>
          <p:cNvPr id="3" name="Content Placeholder 2">
            <a:extLst>
              <a:ext uri="{FF2B5EF4-FFF2-40B4-BE49-F238E27FC236}">
                <a16:creationId xmlns:a16="http://schemas.microsoft.com/office/drawing/2014/main" id="{799C6B32-4042-4D77-96FF-01B6CE093D88}"/>
              </a:ext>
            </a:extLst>
          </p:cNvPr>
          <p:cNvSpPr>
            <a:spLocks noGrp="1"/>
          </p:cNvSpPr>
          <p:nvPr>
            <p:ph idx="1"/>
          </p:nvPr>
        </p:nvSpPr>
        <p:spPr/>
        <p:txBody>
          <a:bodyPr/>
          <a:lstStyle/>
          <a:p>
            <a:pPr algn="r" rtl="1"/>
            <a:r>
              <a:rPr lang="fa-IR" dirty="0"/>
              <a:t>1. قانون ساعت خواب </a:t>
            </a:r>
          </a:p>
          <a:p>
            <a:pPr algn="r" rtl="1"/>
            <a:r>
              <a:rPr lang="fa-IR" dirty="0"/>
              <a:t>2. قانون ساعت غذا </a:t>
            </a:r>
          </a:p>
          <a:p>
            <a:pPr algn="r" rtl="1"/>
            <a:r>
              <a:rPr lang="fa-IR" dirty="0"/>
              <a:t>3. قانون ساعت موبایل </a:t>
            </a:r>
          </a:p>
          <a:p>
            <a:pPr algn="r" rtl="1"/>
            <a:r>
              <a:rPr lang="fa-IR" dirty="0"/>
              <a:t>نکته :محیط اجتماعی قانون مدار است و کمک میشه به راحتی در محیط اجتماعی وارد شوند .</a:t>
            </a:r>
          </a:p>
          <a:p>
            <a:pPr algn="ctr" rtl="1"/>
            <a:r>
              <a:rPr lang="fa-IR" sz="3200" dirty="0"/>
              <a:t>انواع خانواده ها</a:t>
            </a:r>
          </a:p>
          <a:p>
            <a:pPr algn="r" rtl="1"/>
            <a:r>
              <a:rPr lang="fa-IR" dirty="0"/>
              <a:t>1. خانواده سهل گیر =قانون ندارند .</a:t>
            </a:r>
          </a:p>
          <a:p>
            <a:pPr algn="r" rtl="1"/>
            <a:r>
              <a:rPr lang="fa-IR" dirty="0"/>
              <a:t>2. خانواده دیکتاتور =قانون هایشان زیاد است .</a:t>
            </a:r>
          </a:p>
          <a:p>
            <a:pPr algn="r" rtl="1"/>
            <a:r>
              <a:rPr lang="fa-IR" dirty="0"/>
              <a:t>3. خانواده مقتدرانه = قانون های مشخص به اندازه دارند .و این که قانون چقدر ضمانت ارجاعی دارد و انعطاف پذیری قانون هم مهم است . </a:t>
            </a:r>
            <a:endParaRPr lang="en-US" dirty="0"/>
          </a:p>
        </p:txBody>
      </p:sp>
    </p:spTree>
    <p:extLst>
      <p:ext uri="{BB962C8B-B14F-4D97-AF65-F5344CB8AC3E}">
        <p14:creationId xmlns:p14="http://schemas.microsoft.com/office/powerpoint/2010/main" val="3719179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05966-5F0D-4431-B764-4C65E2AD6042}"/>
              </a:ext>
            </a:extLst>
          </p:cNvPr>
          <p:cNvSpPr>
            <a:spLocks noGrp="1"/>
          </p:cNvSpPr>
          <p:nvPr>
            <p:ph type="title"/>
          </p:nvPr>
        </p:nvSpPr>
        <p:spPr/>
        <p:txBody>
          <a:bodyPr>
            <a:normAutofit/>
          </a:bodyPr>
          <a:lstStyle/>
          <a:p>
            <a:pPr algn="ctr" rtl="1"/>
            <a:r>
              <a:rPr lang="fa-IR" sz="3600" dirty="0"/>
              <a:t>آموزش توالت رفتن </a:t>
            </a:r>
            <a:endParaRPr lang="en-US" sz="3600" dirty="0"/>
          </a:p>
        </p:txBody>
      </p:sp>
      <p:sp>
        <p:nvSpPr>
          <p:cNvPr id="3" name="Content Placeholder 2">
            <a:extLst>
              <a:ext uri="{FF2B5EF4-FFF2-40B4-BE49-F238E27FC236}">
                <a16:creationId xmlns:a16="http://schemas.microsoft.com/office/drawing/2014/main" id="{CAE015C6-E5CA-4E37-AA77-9D88CCFCD286}"/>
              </a:ext>
            </a:extLst>
          </p:cNvPr>
          <p:cNvSpPr>
            <a:spLocks noGrp="1"/>
          </p:cNvSpPr>
          <p:nvPr>
            <p:ph idx="1"/>
          </p:nvPr>
        </p:nvSpPr>
        <p:spPr/>
        <p:txBody>
          <a:bodyPr/>
          <a:lstStyle/>
          <a:p>
            <a:pPr algn="r" rtl="1"/>
            <a:r>
              <a:rPr lang="fa-IR" dirty="0"/>
              <a:t>چه زمانی کودک برای آموزش توالت رفتن آماده است ؟</a:t>
            </a:r>
          </a:p>
          <a:p>
            <a:pPr algn="r" rtl="1"/>
            <a:r>
              <a:rPr lang="fa-IR" dirty="0"/>
              <a:t>خیس یا کثیف بودن بودن را خبر دهند ویا بخواهند که به دستشویی بروند . </a:t>
            </a:r>
          </a:p>
          <a:p>
            <a:pPr algn="r" rtl="1"/>
            <a:r>
              <a:rPr lang="fa-IR" dirty="0"/>
              <a:t>بتوانند صبر کنند و یا تا مدتی کنترل داشته باشند . </a:t>
            </a:r>
          </a:p>
          <a:p>
            <a:pPr algn="r" rtl="1"/>
            <a:r>
              <a:rPr lang="fa-IR" dirty="0"/>
              <a:t>علاقه خود را به دستشویی ویا بی علاقگی خود را به کهنه خیس یا کثیف نشان دهند . </a:t>
            </a:r>
          </a:p>
          <a:p>
            <a:pPr algn="r" rtl="1"/>
            <a:r>
              <a:rPr lang="fa-IR" dirty="0"/>
              <a:t>بتواند لباس خود را در بیاورند </a:t>
            </a:r>
            <a:endParaRPr lang="en-US" dirty="0"/>
          </a:p>
        </p:txBody>
      </p:sp>
    </p:spTree>
    <p:extLst>
      <p:ext uri="{BB962C8B-B14F-4D97-AF65-F5344CB8AC3E}">
        <p14:creationId xmlns:p14="http://schemas.microsoft.com/office/powerpoint/2010/main" val="284917498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476</TotalTime>
  <Words>3235</Words>
  <Application>Microsoft Office PowerPoint</Application>
  <PresentationFormat>Widescreen</PresentationFormat>
  <Paragraphs>233</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Calibri</vt:lpstr>
      <vt:lpstr>Calibri Light</vt:lpstr>
      <vt:lpstr>Wingdings</vt:lpstr>
      <vt:lpstr>Retrospect</vt:lpstr>
      <vt:lpstr>فرزندپروری</vt:lpstr>
      <vt:lpstr>فرزندپروری جنبه پیشگیرانه دارد </vt:lpstr>
      <vt:lpstr>ازنظر پیاژه مراحل شناختی دربچه ها چند مرحله دارد؟</vt:lpstr>
      <vt:lpstr>انواع دلبستگی </vt:lpstr>
      <vt:lpstr>PowerPoint Presentation</vt:lpstr>
      <vt:lpstr>بچه ها به چه دلایلی گاز می گیرند ؟</vt:lpstr>
      <vt:lpstr>مشکلات غذا خوردن </vt:lpstr>
      <vt:lpstr>قانون های زیر 7 سال </vt:lpstr>
      <vt:lpstr>آموزش توالت رفتن </vt:lpstr>
      <vt:lpstr>نکات کلیدی </vt:lpstr>
      <vt:lpstr>انواع مشکلات دفعی</vt:lpstr>
      <vt:lpstr>چرا بچه ها موقع خواب جاشون خیس می کنند ؟ </vt:lpstr>
      <vt:lpstr>کارهایی که والدین باید انجام بدهند که جنبه پیشگیرانه دارد .  </vt:lpstr>
      <vt:lpstr>سئوال پرتکرار آیا وقتش هست که من از پوشک بگیرم؟ </vt:lpstr>
      <vt:lpstr>پیشنهاد هایی در زمینه وابستگی کودک به والد</vt:lpstr>
      <vt:lpstr>علل مشکلات رفتاری کودکان </vt:lpstr>
      <vt:lpstr>PowerPoint Presentation</vt:lpstr>
      <vt:lpstr>رفتار مقابله ای با دروغ بچه ها</vt:lpstr>
      <vt:lpstr>PowerPoint Presentation</vt:lpstr>
      <vt:lpstr>PowerPoint Presentation</vt:lpstr>
      <vt:lpstr>تعریف مرگ برای کودک </vt:lpstr>
      <vt:lpstr>PowerPoint Presentation</vt:lpstr>
      <vt:lpstr>اشکالات دستور دادن والدین </vt:lpstr>
      <vt:lpstr>PowerPoint Presentation</vt:lpstr>
      <vt:lpstr>چهار تکنیک فرزند پروری </vt:lpstr>
      <vt:lpstr>قانون امنیت</vt:lpstr>
      <vt:lpstr>قانون استقلال </vt:lpstr>
      <vt:lpstr>تاکتیک تشویق </vt:lpstr>
      <vt:lpstr>تاکتیک پیشگیری از تنبیه </vt:lpstr>
      <vt:lpstr>تاکتیک تنبیه</vt:lpstr>
      <vt:lpstr> </vt:lpstr>
      <vt:lpstr>تاکتیک آگاهی  </vt:lpstr>
      <vt:lpstr>PowerPoint Presentation</vt:lpstr>
      <vt:lpstr>خطاهای فرزند پروری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فرزندپروری</dc:title>
  <dc:creator>haghgou</dc:creator>
  <cp:lastModifiedBy>haghgou</cp:lastModifiedBy>
  <cp:revision>53</cp:revision>
  <dcterms:created xsi:type="dcterms:W3CDTF">2023-12-03T10:44:30Z</dcterms:created>
  <dcterms:modified xsi:type="dcterms:W3CDTF">2023-12-09T20:59:13Z</dcterms:modified>
</cp:coreProperties>
</file>